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5" r:id="rId6"/>
    <p:sldId id="257" r:id="rId7"/>
    <p:sldId id="266" r:id="rId8"/>
    <p:sldId id="267" r:id="rId9"/>
    <p:sldId id="264" r:id="rId10"/>
    <p:sldId id="259" r:id="rId11"/>
    <p:sldId id="260" r:id="rId12"/>
    <p:sldId id="261" r:id="rId13"/>
    <p:sldId id="268" r:id="rId14"/>
    <p:sldId id="262" r:id="rId15"/>
    <p:sldId id="263" r:id="rId16"/>
    <p:sldId id="269" r:id="rId17"/>
    <p:sldId id="271" r:id="rId18"/>
    <p:sldId id="270" r:id="rId19"/>
    <p:sldId id="272" r:id="rId20"/>
    <p:sldId id="273" r:id="rId21"/>
    <p:sldId id="258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E"/>
    <a:srgbClr val="EE726B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07F-B1BC-4C3C-9C66-B55488CA336D}" type="datetimeFigureOut">
              <a:rPr lang="nl-BE" smtClean="0"/>
              <a:t>27/04/2023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DCC3-FBE2-483F-A414-FC08EF5AEC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825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7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es&#10;&#10;Automatisch gegenereerde beschrijving">
            <a:extLst>
              <a:ext uri="{FF2B5EF4-FFF2-40B4-BE49-F238E27FC236}">
                <a16:creationId xmlns:a16="http://schemas.microsoft.com/office/drawing/2014/main" id="{02A4E697-F43A-4609-AC2D-F0B978862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/>
          <a:stretch/>
        </p:blipFill>
        <p:spPr>
          <a:xfrm>
            <a:off x="-1" y="0"/>
            <a:ext cx="6736081" cy="6868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D41012-C575-442B-B641-2E291273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056" y="3433628"/>
            <a:ext cx="9144000" cy="2387600"/>
          </a:xfrm>
        </p:spPr>
        <p:txBody>
          <a:bodyPr anchor="b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296AD3-668F-4315-87E3-BF78F81D9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056" y="5760899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4000" cap="all" baseline="0">
                <a:solidFill>
                  <a:schemeClr val="bg1"/>
                </a:solidFill>
                <a:latin typeface="Gotham Rounded Light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050E98-A4E7-4259-ADF9-E6F5F2BF1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1255" y="556172"/>
            <a:ext cx="2963801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pel&#10;&#10;Automatisch gegenereerde beschrijving">
            <a:extLst>
              <a:ext uri="{FF2B5EF4-FFF2-40B4-BE49-F238E27FC236}">
                <a16:creationId xmlns:a16="http://schemas.microsoft.com/office/drawing/2014/main" id="{9A7F7D9B-D0EA-44BE-8707-8B3971818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36C46-EC5B-4408-9208-2E27F49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81" y="726369"/>
            <a:ext cx="10515600" cy="962731"/>
          </a:xfrm>
        </p:spPr>
        <p:txBody>
          <a:bodyPr anchor="t" anchorCtr="0">
            <a:normAutofit/>
          </a:bodyPr>
          <a:lstStyle>
            <a:lvl1pPr>
              <a:defRPr sz="2900" cap="all" baseline="0">
                <a:solidFill>
                  <a:srgbClr val="00768E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AB514-61E3-4A1E-BD15-3B588C36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517951"/>
            <a:ext cx="8039100" cy="3701874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900">
                <a:solidFill>
                  <a:srgbClr val="EE726B"/>
                </a:solidFill>
              </a:defRPr>
            </a:lvl1pPr>
            <a:lvl2pPr marL="0" indent="0">
              <a:lnSpc>
                <a:spcPct val="150000"/>
              </a:lnSpc>
              <a:spcAft>
                <a:spcPts val="1200"/>
              </a:spcAft>
              <a:buNone/>
              <a:defRPr sz="1000" spc="30" baseline="0">
                <a:solidFill>
                  <a:srgbClr val="1D1D1B"/>
                </a:solidFill>
                <a:latin typeface="Gotham Rounded Book" pitchFamily="50" charset="0"/>
              </a:defRPr>
            </a:lvl2pPr>
            <a:lvl3pPr marL="90488" indent="-90488">
              <a:spcAft>
                <a:spcPts val="1200"/>
              </a:spcAft>
              <a:buClr>
                <a:srgbClr val="EE726B"/>
              </a:buClr>
              <a:defRPr sz="1000" spc="30" baseline="0">
                <a:solidFill>
                  <a:srgbClr val="00768E"/>
                </a:solidFill>
                <a:latin typeface="Gotham Rounded Book" pitchFamily="50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69719-6824-4DE2-A616-FB12B04B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136" y="5923395"/>
            <a:ext cx="12988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3430D01-CB2F-4C35-A91B-64A88E250D6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49DCC9E-8D87-487E-86F2-B0FFA9C6AEB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86201" y="5526744"/>
            <a:ext cx="1450619" cy="242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 cap="all" baseline="0">
                <a:solidFill>
                  <a:srgbClr val="00768E"/>
                </a:solidFill>
                <a:latin typeface="Gotham Rounded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nl-NL" sz="900"/>
              <a:t>www.BIENET.bE</a:t>
            </a:r>
            <a:endParaRPr lang="nl-BE" sz="9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3916AC-635F-469E-BC82-FDCB76986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1256" y="556172"/>
            <a:ext cx="2963799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66135-86CF-44B8-BC5B-B003594D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BE" sz="2900" kern="1200" cap="all" baseline="0" dirty="0">
                <a:solidFill>
                  <a:srgbClr val="00768E"/>
                </a:solidFill>
                <a:latin typeface="Gotham Rounded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C49D5AB-7D7E-41E9-A7AA-1ECE2E5E0688}"/>
              </a:ext>
            </a:extLst>
          </p:cNvPr>
          <p:cNvSpPr txBox="1">
            <a:spLocks/>
          </p:cNvSpPr>
          <p:nvPr userDrawn="1"/>
        </p:nvSpPr>
        <p:spPr>
          <a:xfrm>
            <a:off x="10893136" y="5923395"/>
            <a:ext cx="129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430D01-CB2F-4C35-A91B-64A88E250D67}" type="slidenum">
              <a:rPr lang="nl-BE" smtClean="0">
                <a:solidFill>
                  <a:srgbClr val="00768E"/>
                </a:solidFill>
              </a:rPr>
              <a:pPr/>
              <a:t>‹nr.›</a:t>
            </a:fld>
            <a:endParaRPr lang="nl-BE">
              <a:solidFill>
                <a:srgbClr val="00768E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747AF27-BDAB-4C5D-A886-32E8E2AD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517951"/>
            <a:ext cx="8039100" cy="3701874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900">
                <a:solidFill>
                  <a:srgbClr val="EE726B"/>
                </a:solidFill>
              </a:defRPr>
            </a:lvl1pPr>
            <a:lvl2pPr marL="0" indent="0">
              <a:lnSpc>
                <a:spcPct val="150000"/>
              </a:lnSpc>
              <a:spcAft>
                <a:spcPts val="1200"/>
              </a:spcAft>
              <a:buNone/>
              <a:defRPr sz="1000" spc="30" baseline="0">
                <a:solidFill>
                  <a:srgbClr val="1D1D1B"/>
                </a:solidFill>
                <a:latin typeface="Gotham Rounded Book" pitchFamily="50" charset="0"/>
              </a:defRPr>
            </a:lvl2pPr>
            <a:lvl3pPr marL="90488" indent="-90488">
              <a:spcAft>
                <a:spcPts val="1200"/>
              </a:spcAft>
              <a:buClr>
                <a:srgbClr val="EE726B"/>
              </a:buClr>
              <a:defRPr sz="1000" spc="30" baseline="0">
                <a:solidFill>
                  <a:srgbClr val="00768E"/>
                </a:solidFill>
                <a:latin typeface="Gotham Rounded Book" pitchFamily="50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8D4E946-69DC-45F1-9E44-5120DCFF55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86201" y="5526744"/>
            <a:ext cx="1450619" cy="242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 cap="all" baseline="0">
                <a:solidFill>
                  <a:srgbClr val="00768E"/>
                </a:solidFill>
                <a:latin typeface="Gotham Rounded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nl-NL" sz="900">
                <a:solidFill>
                  <a:schemeClr val="bg1"/>
                </a:solidFill>
              </a:rPr>
              <a:t>www.BIENET.bE</a:t>
            </a:r>
            <a:endParaRPr lang="nl-BE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7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09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es&#10;&#10;Automatisch gegenereerde beschrijving">
            <a:extLst>
              <a:ext uri="{FF2B5EF4-FFF2-40B4-BE49-F238E27FC236}">
                <a16:creationId xmlns:a16="http://schemas.microsoft.com/office/drawing/2014/main" id="{02A4E697-F43A-4609-AC2D-F0B978862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/>
          <a:stretch/>
        </p:blipFill>
        <p:spPr>
          <a:xfrm>
            <a:off x="-1" y="0"/>
            <a:ext cx="6736081" cy="6868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D41012-C575-442B-B641-2E291273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056" y="3433628"/>
            <a:ext cx="9144000" cy="2387600"/>
          </a:xfrm>
        </p:spPr>
        <p:txBody>
          <a:bodyPr anchor="b">
            <a:normAutofit/>
          </a:bodyPr>
          <a:lstStyle>
            <a:lvl1pPr algn="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296AD3-668F-4315-87E3-BF78F81D9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056" y="5760899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4000" cap="all" baseline="0">
                <a:solidFill>
                  <a:schemeClr val="tx2"/>
                </a:solidFill>
                <a:latin typeface="Gotham Rounded Light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565C05-AD48-4361-BDB8-5A05CF4A2C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1256" y="556172"/>
            <a:ext cx="2963799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793F2F-C17B-4082-BFE5-88AB8D69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E73AF7-0760-4415-8BCF-ABDD28C5D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0604F2-F1A1-418F-8201-45D2E4D2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FBF0-2FBE-4815-87FF-DC0923ECE7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6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Rounded Bold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Rounded Bold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Rounded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B05BD-DEC2-44BE-B413-A69882244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540" y="3433628"/>
            <a:ext cx="8400516" cy="2387600"/>
          </a:xfrm>
        </p:spPr>
        <p:txBody>
          <a:bodyPr/>
          <a:lstStyle/>
          <a:p>
            <a:r>
              <a:rPr lang="nl-BE" dirty="0"/>
              <a:t>Infosessie</a:t>
            </a:r>
            <a:br>
              <a:rPr lang="nl-BE" dirty="0"/>
            </a:br>
            <a:r>
              <a:rPr lang="nl-BE" dirty="0"/>
              <a:t>openbaar onderzoek inventaris bouwkundig erfgoed West-Vlaanderen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76177C-BEC8-4F58-8EE3-9F89F6E0C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27.04.2023 / @Ingelmunster</a:t>
            </a:r>
          </a:p>
        </p:txBody>
      </p:sp>
    </p:spTree>
    <p:extLst>
      <p:ext uri="{BB962C8B-B14F-4D97-AF65-F5344CB8AC3E}">
        <p14:creationId xmlns:p14="http://schemas.microsoft.com/office/powerpoint/2010/main" val="19108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F4403-01C2-ADAA-ECF2-7F0E893D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wordt</a:t>
            </a:r>
            <a:br>
              <a:rPr lang="nl-NL" dirty="0"/>
            </a:br>
            <a:r>
              <a:rPr lang="nl-NL" dirty="0"/>
              <a:t>er vastgesteld?</a:t>
            </a:r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984C2A6-571E-A258-CA90-F9E448277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252"/>
          <a:stretch/>
        </p:blipFill>
        <p:spPr>
          <a:xfrm>
            <a:off x="1822798" y="1792395"/>
            <a:ext cx="8546404" cy="445310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A894A3-AEE6-0653-DF16-3C8D6643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A76614-5831-1577-876B-135F1A235641}"/>
              </a:ext>
            </a:extLst>
          </p:cNvPr>
          <p:cNvSpPr txBox="1"/>
          <p:nvPr/>
        </p:nvSpPr>
        <p:spPr>
          <a:xfrm>
            <a:off x="1634490" y="6348795"/>
            <a:ext cx="918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spc="30" dirty="0">
                <a:solidFill>
                  <a:srgbClr val="00768E"/>
                </a:solidFill>
                <a:latin typeface="Gotham Rounded Book" pitchFamily="50" charset="0"/>
              </a:rPr>
              <a:t>https://openbareonderzoeken.onroerenderfgoed.be/vaststelling-west-vlaanderen</a:t>
            </a:r>
            <a:endParaRPr lang="nl-BE" sz="1600" spc="30" dirty="0">
              <a:solidFill>
                <a:srgbClr val="00768E"/>
              </a:solidFill>
              <a:latin typeface="Gotham Rounded Book" pitchFamily="50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73BA1C0-5280-39A3-4ADF-E60E36B7FD1C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71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Waarvoor kan ik</a:t>
            </a:r>
            <a:br>
              <a:rPr lang="nl-BE" dirty="0"/>
            </a:br>
            <a:r>
              <a:rPr lang="nl-BE" dirty="0"/>
              <a:t>een bezwaar indienen?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11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6EAA0EF-8167-92C0-5660-9E9E8D30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 de vaststelling of schrapping van één of meerdere panden of constructies (je hoeft geen eigenaar of gebruiker te zijn)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Melden dat onroerend goed geen erfgoedwaarde meer heeft (gesloopt of verbouwd met verlies erfgoedwaarde)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Opmerkingen of bezwaren bij feitelijkheden = correcties doorgeven</a:t>
            </a:r>
          </a:p>
          <a:p>
            <a:pPr marL="309562" lvl="2" indent="-171450">
              <a:spcAft>
                <a:spcPts val="800"/>
              </a:spcAft>
            </a:pPr>
            <a:r>
              <a:rPr lang="nl-BE" sz="1600" dirty="0"/>
              <a:t>Afbakening percelen</a:t>
            </a:r>
          </a:p>
          <a:p>
            <a:pPr marL="309562" lvl="2" indent="-171450">
              <a:spcAft>
                <a:spcPts val="800"/>
              </a:spcAft>
            </a:pPr>
            <a:r>
              <a:rPr lang="nl-BE" sz="1600" dirty="0"/>
              <a:t>Foutief adres</a:t>
            </a:r>
          </a:p>
          <a:p>
            <a:pPr marL="309562" lvl="2" indent="-171450">
              <a:spcAft>
                <a:spcPts val="800"/>
              </a:spcAft>
            </a:pPr>
            <a:r>
              <a:rPr lang="nl-BE" sz="1600" dirty="0"/>
              <a:t>Benaming titel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 startAt="3"/>
            </a:pPr>
            <a:r>
              <a:rPr lang="nl-BE" sz="1600" dirty="0"/>
              <a:t>Aangeven dat onroerend goed onterecht op de lijst met te schrappen objecten staat</a:t>
            </a:r>
          </a:p>
        </p:txBody>
      </p:sp>
    </p:spTree>
    <p:extLst>
      <p:ext uri="{BB962C8B-B14F-4D97-AF65-F5344CB8AC3E}">
        <p14:creationId xmlns:p14="http://schemas.microsoft.com/office/powerpoint/2010/main" val="99526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kan ik</a:t>
            </a:r>
            <a:br>
              <a:rPr lang="nl-BE" dirty="0"/>
            </a:br>
            <a:r>
              <a:rPr lang="nl-BE" dirty="0"/>
              <a:t>een bezwaar indienen?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C646E79-2FE8-257A-BB09-82CDB9C52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D6EAEC-8EF4-F5CD-56D7-F5B3E814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6" b="4734"/>
          <a:stretch/>
        </p:blipFill>
        <p:spPr>
          <a:xfrm>
            <a:off x="850019" y="1724621"/>
            <a:ext cx="9720999" cy="5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BDF298C-032B-FA8A-6024-0ACEFABB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7" y="3001460"/>
            <a:ext cx="10875146" cy="31044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75811F-3378-92CF-CB52-165DA002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</a:t>
            </a:r>
            <a:br>
              <a:rPr lang="nl-NL" dirty="0"/>
            </a:br>
            <a:r>
              <a:rPr lang="nl-NL" dirty="0"/>
              <a:t>een bezwaar indienen?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24E673-6F01-B978-9753-0F405226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13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66A6C13-639D-C206-4FED-B84E7EFFFC91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983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7368B-8C12-8808-0CF1-15623B00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</a:t>
            </a:r>
            <a:br>
              <a:rPr lang="nl-NL" dirty="0"/>
            </a:br>
            <a:r>
              <a:rPr lang="nl-NL" dirty="0"/>
              <a:t>een bezwaar indienen?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933697-9D98-D268-F422-F65FCDDB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7A6F108-B67D-DF2C-A5FA-BEEC3884CB80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7D7682-000D-B737-2F6E-95B31F95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58" y="1890077"/>
            <a:ext cx="9491083" cy="49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CAC91-B0C9-8E94-B94A-1271D5F9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</a:t>
            </a:r>
            <a:br>
              <a:rPr lang="nl-NL" dirty="0"/>
            </a:br>
            <a:r>
              <a:rPr lang="nl-NL" dirty="0"/>
              <a:t>een bezwaar indienen?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DC86A6-A83B-CAA5-A5CC-0CA37925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28D92D1-E05F-8AA5-9C82-93833253D56E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24ECF3-D8B8-0641-EFB6-E4EEBE0DA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" r="1529"/>
          <a:stretch/>
        </p:blipFill>
        <p:spPr>
          <a:xfrm>
            <a:off x="1188720" y="2450593"/>
            <a:ext cx="9582912" cy="42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E04CF-10A2-D604-7D99-13F5279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</a:t>
            </a:r>
            <a:br>
              <a:rPr lang="nl-NL" dirty="0"/>
            </a:br>
            <a:r>
              <a:rPr lang="nl-NL" dirty="0"/>
              <a:t>een bezwaar indienen?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897F5F-E523-7F5C-54EC-D8525D92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4ABD337-2377-9736-9D48-DF934CB406C6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557BA9B-6CDE-679C-798B-3CCB8B47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52" y="1820243"/>
            <a:ext cx="9206096" cy="50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1CB1E-09BE-5439-7972-01164DCA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</a:t>
            </a:r>
            <a:br>
              <a:rPr lang="nl-NL" dirty="0"/>
            </a:br>
            <a:r>
              <a:rPr lang="nl-NL" dirty="0"/>
              <a:t>een bezwaar indienen?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29ED8-DAF2-49EC-85E3-AFA60D61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Of via brief</a:t>
            </a:r>
          </a:p>
          <a:p>
            <a:pPr marL="0" lvl="2" indent="0">
              <a:spcAft>
                <a:spcPts val="800"/>
              </a:spcAft>
              <a:buNone/>
            </a:pPr>
            <a:r>
              <a:rPr lang="nl-BE" sz="1600" dirty="0"/>
              <a:t>Aan:</a:t>
            </a:r>
          </a:p>
          <a:p>
            <a:pPr marL="1509712" lvl="3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nl-BE" sz="1600" spc="30" dirty="0">
                <a:solidFill>
                  <a:srgbClr val="00768E"/>
                </a:solidFill>
              </a:rPr>
              <a:t>Agentschap Onroerend Erfgoed</a:t>
            </a:r>
            <a:br>
              <a:rPr lang="nl-BE" sz="1600" spc="30" dirty="0">
                <a:solidFill>
                  <a:srgbClr val="00768E"/>
                </a:solidFill>
              </a:rPr>
            </a:br>
            <a:r>
              <a:rPr lang="nl-BE" sz="1600" spc="30" dirty="0">
                <a:solidFill>
                  <a:srgbClr val="00768E"/>
                </a:solidFill>
              </a:rPr>
              <a:t>t.a.v. Team Onderzoek Bouwkundig Erfgoed</a:t>
            </a:r>
            <a:br>
              <a:rPr lang="nl-BE" sz="1600" spc="30" dirty="0">
                <a:solidFill>
                  <a:srgbClr val="00768E"/>
                </a:solidFill>
              </a:rPr>
            </a:br>
            <a:r>
              <a:rPr lang="nl-BE" sz="1600" spc="30" dirty="0">
                <a:solidFill>
                  <a:srgbClr val="00768E"/>
                </a:solidFill>
              </a:rPr>
              <a:t>Havenlaan 88 bus 5</a:t>
            </a:r>
            <a:br>
              <a:rPr lang="nl-BE" sz="1600" spc="30" dirty="0">
                <a:solidFill>
                  <a:srgbClr val="00768E"/>
                </a:solidFill>
              </a:rPr>
            </a:br>
            <a:r>
              <a:rPr lang="nl-BE" sz="1600" spc="30" dirty="0">
                <a:solidFill>
                  <a:srgbClr val="00768E"/>
                </a:solidFill>
              </a:rPr>
              <a:t>1000 Brussel</a:t>
            </a:r>
          </a:p>
          <a:p>
            <a:pPr marL="0" lvl="2" indent="0">
              <a:spcAft>
                <a:spcPts val="800"/>
              </a:spcAft>
              <a:buNone/>
            </a:pPr>
            <a:endParaRPr lang="nl-BE" sz="1600" dirty="0"/>
          </a:p>
          <a:p>
            <a:pPr marL="0" lvl="2" indent="0">
              <a:spcAft>
                <a:spcPts val="800"/>
              </a:spcAft>
              <a:buNone/>
            </a:pPr>
            <a:r>
              <a:rPr lang="nl-BE" sz="1600" dirty="0"/>
              <a:t>Postzegel geldt als indiendatum</a:t>
            </a: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DD81BB-66EE-C831-79CF-947EBE55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17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1F7F55D-EC49-049E-DB76-AFAE53FA9000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31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D574826-E5FA-4D70-8448-5B205C2396B0}"/>
              </a:ext>
            </a:extLst>
          </p:cNvPr>
          <p:cNvSpPr txBox="1"/>
          <p:nvPr/>
        </p:nvSpPr>
        <p:spPr>
          <a:xfrm>
            <a:off x="3358468" y="2367171"/>
            <a:ext cx="5475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>
                <a:solidFill>
                  <a:srgbClr val="00768E"/>
                </a:solidFill>
                <a:latin typeface="Gotham Rounded Bold" panose="02000000000000000000" pitchFamily="50" charset="0"/>
              </a:rPr>
              <a:t>Zijn er nog vragen?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ADE4870-1801-4EDE-97A2-E1ECC0F7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" y="475047"/>
            <a:ext cx="3228342" cy="14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03D5E-15B7-54E4-2256-2C6C66B6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0A0A29-1BAE-F3DC-A7DE-B174AB847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spcAft>
                <a:spcPts val="800"/>
              </a:spcAft>
            </a:pPr>
            <a:r>
              <a:rPr lang="nl-NL" sz="1600" dirty="0"/>
              <a:t> Wat is de inventaris bouwkundig erfgoed?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Wat betekent het om op de inventaris te staan?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Vanwaar dit openbaar onderzoek?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Wat wordt er vastgesteld?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Waarvoor kan ik een bezwaar indienen?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Hoe kan ik een bezwaar indienen?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505D6A-20E1-59A9-133A-AD36C870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3F789F7-2FE6-F316-80E3-D144A7B7FFBC}"/>
              </a:ext>
            </a:extLst>
          </p:cNvPr>
          <p:cNvSpPr/>
          <p:nvPr/>
        </p:nvSpPr>
        <p:spPr>
          <a:xfrm>
            <a:off x="454381" y="4965192"/>
            <a:ext cx="423443" cy="159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02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inventaris</a:t>
            </a:r>
            <a:br>
              <a:rPr lang="nl-BE" dirty="0"/>
            </a:br>
            <a:r>
              <a:rPr lang="nl-BE" dirty="0"/>
              <a:t>bouwkundig erfgoed?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198BC5-4142-4682-B99F-429057CC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517950"/>
            <a:ext cx="8039100" cy="43400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Bouwen door de eeuwen heen</a:t>
            </a:r>
          </a:p>
          <a:p>
            <a:pPr marL="0" lvl="2" indent="0">
              <a:spcAft>
                <a:spcPts val="800"/>
              </a:spcAft>
              <a:buClr>
                <a:srgbClr val="EE726B"/>
              </a:buClr>
              <a:buNone/>
            </a:pPr>
            <a:r>
              <a:rPr lang="nl-BE" sz="1600" spc="30" dirty="0">
                <a:latin typeface="Gotham Rounded Book" pitchFamily="50" charset="0"/>
              </a:rPr>
              <a:t>Inventaris van het cultuurbezit in Vlaanderen</a:t>
            </a:r>
            <a:endParaRPr lang="nl-BE" sz="1600" spc="3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4BC92BB-D1A0-FC0E-274E-6FC7CB67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267" r="21836" b="25466"/>
          <a:stretch/>
        </p:blipFill>
        <p:spPr>
          <a:xfrm>
            <a:off x="7296912" y="2334985"/>
            <a:ext cx="2951988" cy="41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ED398-DCE6-2893-5E97-65BA6B8E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inventaris</a:t>
            </a:r>
            <a:br>
              <a:rPr lang="nl-NL" dirty="0"/>
            </a:br>
            <a:r>
              <a:rPr lang="nl-NL" dirty="0"/>
              <a:t>bouwkundig erfgoed?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258A6-EDBD-96A5-4833-2C3D8E01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dirty="0"/>
              <a:t>Erfgoedwaarden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Archeologische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Architecturale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Artistieke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Culturele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Esthetische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Historische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Industrieel-archeologische waarde</a:t>
            </a:r>
          </a:p>
          <a:p>
            <a:pPr lvl="2">
              <a:spcAft>
                <a:spcPts val="800"/>
              </a:spcAft>
            </a:pPr>
            <a:endParaRPr lang="nl-NL" sz="1600" dirty="0"/>
          </a:p>
          <a:p>
            <a:pPr lvl="2">
              <a:spcAft>
                <a:spcPts val="800"/>
              </a:spcAft>
            </a:pPr>
            <a:endParaRPr lang="nl-NL" sz="1600" dirty="0"/>
          </a:p>
          <a:p>
            <a:pPr lvl="2">
              <a:spcAft>
                <a:spcPts val="800"/>
              </a:spcAft>
            </a:pPr>
            <a:r>
              <a:rPr lang="nl-NL" sz="1600" dirty="0"/>
              <a:t> Technische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Ruimtelijk-structurerende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Sociale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Stedenbouwkundige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Volkskundige 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Wetenschappelijke waarde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5814A4-B97F-ACD5-20EB-97A596EA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A6725B-4050-2B56-796B-61CB544755ED}"/>
              </a:ext>
            </a:extLst>
          </p:cNvPr>
          <p:cNvSpPr/>
          <p:nvPr/>
        </p:nvSpPr>
        <p:spPr>
          <a:xfrm>
            <a:off x="454381" y="4965192"/>
            <a:ext cx="423443" cy="159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98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02A18-CA55-694E-D2FD-2F6B9B1C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inventaris</a:t>
            </a:r>
            <a:br>
              <a:rPr lang="nl-NL" dirty="0"/>
            </a:br>
            <a:r>
              <a:rPr lang="nl-NL" dirty="0"/>
              <a:t>bouwkundig erfgoed?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18996-E1A2-1CB1-4B12-36731F21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Selectiecriteria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Zeldzaamheid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Representativiteit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Herkenbaarheid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Contextwaarde</a:t>
            </a:r>
          </a:p>
          <a:p>
            <a:pPr lvl="2">
              <a:spcAft>
                <a:spcPts val="800"/>
              </a:spcAft>
            </a:pPr>
            <a:r>
              <a:rPr lang="nl-NL" sz="1600" dirty="0"/>
              <a:t> Ensemblewaarde</a:t>
            </a:r>
            <a:endParaRPr lang="nl-BE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D7FA5-0040-763F-B816-0D513EC7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93A7BC3-65B7-325A-B835-E0EA24944516}"/>
              </a:ext>
            </a:extLst>
          </p:cNvPr>
          <p:cNvSpPr/>
          <p:nvPr/>
        </p:nvSpPr>
        <p:spPr>
          <a:xfrm>
            <a:off x="454381" y="4965192"/>
            <a:ext cx="423443" cy="159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4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inventaris</a:t>
            </a:r>
            <a:br>
              <a:rPr lang="nl-BE" dirty="0"/>
            </a:br>
            <a:r>
              <a:rPr lang="nl-BE" dirty="0"/>
              <a:t>bouwkundig erfgoed?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198BC5-4142-4682-B99F-429057CC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01134"/>
            <a:ext cx="7455408" cy="43400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Voor het eerst vastgesteld in 2009</a:t>
            </a:r>
          </a:p>
          <a:p>
            <a:pPr marL="0" lvl="2" indent="0">
              <a:spcAft>
                <a:spcPts val="800"/>
              </a:spcAft>
              <a:buClr>
                <a:srgbClr val="EE726B"/>
              </a:buClr>
              <a:buNone/>
            </a:pPr>
            <a:r>
              <a:rPr lang="nl-BE" sz="1600" spc="30" dirty="0">
                <a:latin typeface="Gotham Rounded Book" pitchFamily="50" charset="0"/>
              </a:rPr>
              <a:t>Besluit houdende vaststelling van de inventaris van het bouwkundig erfgoed en vastgestelde lijst</a:t>
            </a:r>
            <a:endParaRPr lang="nl-BE" sz="1600" spc="3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42F39C-74C1-F525-A1B6-CCF1A6A5D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4" b="4734"/>
          <a:stretch/>
        </p:blipFill>
        <p:spPr>
          <a:xfrm>
            <a:off x="2209800" y="3278828"/>
            <a:ext cx="7028468" cy="35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betekent het om</a:t>
            </a:r>
            <a:br>
              <a:rPr lang="nl-BE" dirty="0"/>
            </a:br>
            <a:r>
              <a:rPr lang="nl-BE" dirty="0"/>
              <a:t>op de inventaris te staan?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C47FE7C-CBAC-851B-AE42-89D34157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CD091AC-22C8-0D5D-8C2E-8CC2D8A5928E}"/>
              </a:ext>
            </a:extLst>
          </p:cNvPr>
          <p:cNvSpPr txBox="1">
            <a:spLocks/>
          </p:cNvSpPr>
          <p:nvPr/>
        </p:nvSpPr>
        <p:spPr>
          <a:xfrm>
            <a:off x="2209800" y="2517950"/>
            <a:ext cx="8039100" cy="4340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900" kern="1200">
                <a:solidFill>
                  <a:srgbClr val="EE726B"/>
                </a:solidFill>
                <a:latin typeface="Gotham Rounded Bold" panose="02000000000000000000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kern="1200" spc="30" baseline="0">
                <a:solidFill>
                  <a:srgbClr val="1D1D1B"/>
                </a:solidFill>
                <a:latin typeface="Gotham Rounded Book" pitchFamily="50" charset="0"/>
                <a:ea typeface="+mn-ea"/>
                <a:cs typeface="+mn-cs"/>
              </a:defRPr>
            </a:lvl2pPr>
            <a:lvl3pPr marL="904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EE726B"/>
              </a:buClr>
              <a:buFont typeface="Arial" panose="020B0604020202020204" pitchFamily="34" charset="0"/>
              <a:buChar char="•"/>
              <a:defRPr sz="1000" kern="1200" spc="30" baseline="0">
                <a:solidFill>
                  <a:srgbClr val="00768E"/>
                </a:solidFill>
                <a:latin typeface="Gotham Rounded Book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Juridische gevolgen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Zorg- en motiveringsplicht voor administratieve overheden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Informatieplicht bij eigendomsoverdracht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Afwijking vragen van normen voor energieprestatie en binnenklimaat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Vrijgesteld van renovatieverplichting voor residentiële gebouwen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Functiewijziging van zonevreemde woningen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r>
              <a:rPr lang="nl-BE" sz="1600" dirty="0"/>
              <a:t>Stimulans voor sociale huisvesting door renovatie</a:t>
            </a:r>
          </a:p>
          <a:p>
            <a:pPr marL="228600" lvl="2" indent="-228600">
              <a:spcAft>
                <a:spcPts val="800"/>
              </a:spcAft>
              <a:buFont typeface="+mj-lt"/>
              <a:buAutoNum type="arabicPeriod"/>
            </a:pPr>
            <a:endParaRPr lang="nl-BE" sz="1600" dirty="0"/>
          </a:p>
          <a:p>
            <a:pPr marL="0" lvl="2" indent="0">
              <a:spcAft>
                <a:spcPts val="800"/>
              </a:spcAft>
              <a:buNone/>
            </a:pPr>
            <a:r>
              <a:rPr lang="nl-BE" sz="1600" dirty="0"/>
              <a:t>Vaststelling </a:t>
            </a:r>
            <a:r>
              <a:rPr lang="nl-BE" sz="2400" b="1" dirty="0">
                <a:sym typeface="Symbol" panose="05050102010706020507" pitchFamily="18" charset="2"/>
              </a:rPr>
              <a:t></a:t>
            </a:r>
            <a:r>
              <a:rPr lang="nl-BE" sz="1600" dirty="0">
                <a:sym typeface="Symbol" panose="05050102010706020507" pitchFamily="18" charset="2"/>
              </a:rPr>
              <a:t> bescherming!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3061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Vanwaar dit</a:t>
            </a:r>
            <a:br>
              <a:rPr lang="nl-BE" dirty="0"/>
            </a:br>
            <a:r>
              <a:rPr lang="nl-BE" dirty="0"/>
              <a:t>openbaar onderzoek?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7286CB3-244A-7B62-75F3-98762A4C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Regelmatig vernieuwde vaststelling na actualisatie van de lijst</a:t>
            </a:r>
          </a:p>
          <a:p>
            <a:pPr lvl="2">
              <a:spcAft>
                <a:spcPts val="800"/>
              </a:spcAft>
            </a:pPr>
            <a:r>
              <a:rPr lang="nl-BE" sz="1600" dirty="0"/>
              <a:t> Ditmaal voor het eerst voorafgegaan door een openbaar onderzoek</a:t>
            </a:r>
          </a:p>
          <a:p>
            <a:pPr lvl="2">
              <a:spcAft>
                <a:spcPts val="800"/>
              </a:spcAft>
            </a:pPr>
            <a:r>
              <a:rPr lang="nl-BE" sz="1600" dirty="0"/>
              <a:t> Voor de hele provincie West-Vlaanderen</a:t>
            </a:r>
          </a:p>
        </p:txBody>
      </p:sp>
    </p:spTree>
    <p:extLst>
      <p:ext uri="{BB962C8B-B14F-4D97-AF65-F5344CB8AC3E}">
        <p14:creationId xmlns:p14="http://schemas.microsoft.com/office/powerpoint/2010/main" val="229030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484B04F-66E9-A765-CF1C-F616D6F24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5" b="12728"/>
          <a:stretch/>
        </p:blipFill>
        <p:spPr>
          <a:xfrm>
            <a:off x="1468719" y="2154913"/>
            <a:ext cx="9521261" cy="4427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B0B974-5A85-4D07-A801-60D2A45D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wordt</a:t>
            </a:r>
            <a:br>
              <a:rPr lang="nl-BE" dirty="0"/>
            </a:br>
            <a:r>
              <a:rPr lang="nl-BE" dirty="0"/>
              <a:t>er vastgesteld?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A6590C-7A3E-4C44-9366-809BFF38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0D01-CB2F-4C35-A91B-64A88E250D67}" type="slidenum">
              <a:rPr lang="nl-BE" smtClean="0"/>
              <a:pPr/>
              <a:t>9</a:t>
            </a:fld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98B7D-6D3C-4516-BEE5-E3ECE160EDB8}"/>
              </a:ext>
            </a:extLst>
          </p:cNvPr>
          <p:cNvSpPr/>
          <p:nvPr/>
        </p:nvSpPr>
        <p:spPr>
          <a:xfrm>
            <a:off x="454381" y="4956313"/>
            <a:ext cx="354002" cy="157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5ECA9A2-4990-1A95-B30A-E8551B3E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81" y="4807197"/>
            <a:ext cx="3782914" cy="1324434"/>
          </a:xfrm>
        </p:spPr>
        <p:txBody>
          <a:bodyPr>
            <a:normAutofit/>
          </a:bodyPr>
          <a:lstStyle/>
          <a:p>
            <a:r>
              <a:rPr lang="nl-BE" sz="1600" spc="30" dirty="0">
                <a:solidFill>
                  <a:srgbClr val="00768E"/>
                </a:solidFill>
                <a:latin typeface="Gotham Rounded Book" pitchFamily="50" charset="0"/>
              </a:rPr>
              <a:t>Lijst van ca. 25.500 gebouwen en constructies uit West-Vlaanderen + 2.650 te schrappen objecten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65944C-4976-2F70-EE03-1B03204C5A54}"/>
              </a:ext>
            </a:extLst>
          </p:cNvPr>
          <p:cNvSpPr txBox="1"/>
          <p:nvPr/>
        </p:nvSpPr>
        <p:spPr>
          <a:xfrm>
            <a:off x="1634490" y="6478932"/>
            <a:ext cx="918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spc="30" dirty="0">
                <a:solidFill>
                  <a:srgbClr val="00768E"/>
                </a:solidFill>
                <a:latin typeface="Gotham Rounded Book" pitchFamily="50" charset="0"/>
              </a:rPr>
              <a:t>https://openbareonderzoeken.onroerenderfgoed.be/vaststelling-west-vlaanderen</a:t>
            </a:r>
            <a:endParaRPr lang="nl-BE" sz="1600" spc="30" dirty="0">
              <a:solidFill>
                <a:srgbClr val="00768E"/>
              </a:solidFill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583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Midwest">
      <a:dk1>
        <a:srgbClr val="1D1D1B"/>
      </a:dk1>
      <a:lt1>
        <a:srgbClr val="FFFFFF"/>
      </a:lt1>
      <a:dk2>
        <a:srgbClr val="00768E"/>
      </a:dk2>
      <a:lt2>
        <a:srgbClr val="F4E511"/>
      </a:lt2>
      <a:accent1>
        <a:srgbClr val="EE726B"/>
      </a:accent1>
      <a:accent2>
        <a:srgbClr val="00768E"/>
      </a:accent2>
      <a:accent3>
        <a:srgbClr val="F4E511"/>
      </a:accent3>
      <a:accent4>
        <a:srgbClr val="1D1D1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dwest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AC0D576A-02D6-46A2-8FD2-E64FEF8F8ED7}" vid="{AF1CC729-3082-4205-A142-F4F3C158319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F51293D047B4CBF1D35C02C415A12" ma:contentTypeVersion="16" ma:contentTypeDescription="Een nieuw document maken." ma:contentTypeScope="" ma:versionID="99727bba061151d6071466883aae472c">
  <xsd:schema xmlns:xsd="http://www.w3.org/2001/XMLSchema" xmlns:xs="http://www.w3.org/2001/XMLSchema" xmlns:p="http://schemas.microsoft.com/office/2006/metadata/properties" xmlns:ns2="a6fad03f-be1c-4876-9020-1ed542cdd6a5" xmlns:ns3="94ecb13c-22c1-440f-b1bb-5a8718c455ec" targetNamespace="http://schemas.microsoft.com/office/2006/metadata/properties" ma:root="true" ma:fieldsID="765e9986e7faeb6bd9c9fa14a17c1957" ns2:_="" ns3:_="">
    <xsd:import namespace="a6fad03f-be1c-4876-9020-1ed542cdd6a5"/>
    <xsd:import namespace="94ecb13c-22c1-440f-b1bb-5a8718c455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ad03f-be1c-4876-9020-1ed542cdd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a6b9ec5-013f-4d92-a661-bfc7da066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cb13c-22c1-440f-b1bb-5a8718c455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afde7a-361b-49d1-9dfa-c253ce5d71f7}" ma:internalName="TaxCatchAll" ma:showField="CatchAllData" ma:web="94ecb13c-22c1-440f-b1bb-5a8718c455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ecb13c-22c1-440f-b1bb-5a8718c455ec">
      <UserInfo>
        <DisplayName/>
        <AccountId xsi:nil="true"/>
        <AccountType/>
      </UserInfo>
    </SharedWithUsers>
    <TaxCatchAll xmlns="94ecb13c-22c1-440f-b1bb-5a8718c455ec" xsi:nil="true"/>
    <lcf76f155ced4ddcb4097134ff3c332f xmlns="a6fad03f-be1c-4876-9020-1ed542cdd6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1FE85B-F6AB-424C-AFFF-5B1D09B56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fad03f-be1c-4876-9020-1ed542cdd6a5"/>
    <ds:schemaRef ds:uri="94ecb13c-22c1-440f-b1bb-5a8718c45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A5530-3055-4DB2-8B8A-8AF49B905A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417011-21F3-487E-9F51-E788DB35794C}">
  <ds:schemaRefs>
    <ds:schemaRef ds:uri="94ecb13c-22c1-440f-b1bb-5a8718c455ec"/>
    <ds:schemaRef ds:uri="a6fad03f-be1c-4876-9020-1ed542cdd6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473</Words>
  <Application>Microsoft Office PowerPoint</Application>
  <PresentationFormat>Breedbeeld</PresentationFormat>
  <Paragraphs>95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Gotham Book</vt:lpstr>
      <vt:lpstr>Gotham Rounded Bold</vt:lpstr>
      <vt:lpstr>Gotham Rounded Book</vt:lpstr>
      <vt:lpstr>Gotham Rounded Light</vt:lpstr>
      <vt:lpstr>Kantoorthema</vt:lpstr>
      <vt:lpstr>Infosessie openbaar onderzoek inventaris bouwkundig erfgoed West-Vlaanderen</vt:lpstr>
      <vt:lpstr>Agenda</vt:lpstr>
      <vt:lpstr>Wat is de inventaris bouwkundig erfgoed?</vt:lpstr>
      <vt:lpstr>Wat is de inventaris bouwkundig erfgoed?</vt:lpstr>
      <vt:lpstr>Wat is de inventaris bouwkundig erfgoed?</vt:lpstr>
      <vt:lpstr>Wat is de inventaris bouwkundig erfgoed?</vt:lpstr>
      <vt:lpstr>Wat betekent het om op de inventaris te staan?</vt:lpstr>
      <vt:lpstr>Vanwaar dit openbaar onderzoek?</vt:lpstr>
      <vt:lpstr>Wat wordt er vastgesteld?</vt:lpstr>
      <vt:lpstr>Wat wordt er vastgesteld?</vt:lpstr>
      <vt:lpstr>Waarvoor kan ik een bezwaar indienen?</vt:lpstr>
      <vt:lpstr>hoe kan ik een bezwaar indienen?</vt:lpstr>
      <vt:lpstr>Hoe kan ik een bezwaar indienen?</vt:lpstr>
      <vt:lpstr>Hoe kan ik een bezwaar indienen?</vt:lpstr>
      <vt:lpstr>Hoe kan ik een bezwaar indienen?</vt:lpstr>
      <vt:lpstr>Hoe kan ik een bezwaar indienen?</vt:lpstr>
      <vt:lpstr>Hoe kan ik een bezwaar indienen?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creator>margot</dc:creator>
  <cp:lastModifiedBy>Ellen Dutoit</cp:lastModifiedBy>
  <cp:revision>11</cp:revision>
  <dcterms:created xsi:type="dcterms:W3CDTF">2020-10-20T15:53:39Z</dcterms:created>
  <dcterms:modified xsi:type="dcterms:W3CDTF">2023-04-27T17:30:56Z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0x010100859F51293D047B4CBF1D35C02C415A12</vt:lpwstr>
  </property>
  <property fmtid="{D5CDD505-2E9C-101B-9397-08002B2CF9AE}" pid="3" name="Order">
    <vt:r8>34865400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