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5" r:id="rId3"/>
    <p:sldId id="257" r:id="rId4"/>
    <p:sldId id="273" r:id="rId5"/>
    <p:sldId id="321" r:id="rId6"/>
    <p:sldId id="260" r:id="rId7"/>
    <p:sldId id="263" r:id="rId8"/>
    <p:sldId id="259" r:id="rId9"/>
    <p:sldId id="331" r:id="rId10"/>
    <p:sldId id="332" r:id="rId11"/>
    <p:sldId id="333" r:id="rId12"/>
    <p:sldId id="330" r:id="rId13"/>
    <p:sldId id="328" r:id="rId14"/>
    <p:sldId id="326" r:id="rId15"/>
    <p:sldId id="282" r:id="rId16"/>
    <p:sldId id="314" r:id="rId17"/>
    <p:sldId id="311" r:id="rId18"/>
    <p:sldId id="325" r:id="rId19"/>
    <p:sldId id="312" r:id="rId20"/>
    <p:sldId id="310" r:id="rId21"/>
    <p:sldId id="320" r:id="rId22"/>
    <p:sldId id="319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4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125" autoAdjust="0"/>
  </p:normalViewPr>
  <p:slideViewPr>
    <p:cSldViewPr snapToGrid="0">
      <p:cViewPr>
        <p:scale>
          <a:sx n="75" d="100"/>
          <a:sy n="75" d="100"/>
        </p:scale>
        <p:origin x="1950" y="7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4ABF-6C1F-48FD-9256-9086EED7FEB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DB662-5DDA-4A8C-9A5B-741CC149FE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59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33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619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73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05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82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110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57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576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253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043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920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61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37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28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DB662-5DDA-4A8C-9A5B-741CC149FE1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9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B2C98-7E94-779B-78C9-C425956B4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569E1A-75EE-65A5-CAFB-FEC3C1D92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65FBE7-601D-EA5C-95DA-271FFFD7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DBFC02-AFDE-4F84-4D4B-35CB892C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0626E7-A4E5-0FD6-05D5-80377A08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770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A0D75-4027-20D3-1CFD-9875780D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99986F-5EA7-F65F-D956-571F35E5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14DA93-2100-11F8-F629-2513E98F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4360D2-1690-ADED-8A8D-1A84BF28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CD135A-6439-5CDB-0E50-405BD747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8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CC841E-3AD7-4382-AB00-083DA7EE1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EB6F6D-3A0C-8AC3-6AE6-D4648DD2D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551FE7-FBC6-5760-6C84-927CFDCA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0866E-2F9C-F3C6-E43A-EA14046B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F9E36-A289-D389-36A7-738BC16C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30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7A947-41CE-8EA5-F0FC-42F48BB6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B95287-AC6F-9429-D805-1900DEE4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08361-B163-9A12-9AAA-7E185F24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3A8AF0-2D81-DD06-6873-C74F82F2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76A415-1D15-A7D3-56BD-01AFB333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A7CCB-F5A1-69CB-D43D-1642DE9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B93530-AE30-458E-D36B-F314D0DB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F8CAE6-8B61-AA6A-785D-C338B5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CDB5B1-77DE-33B5-03BF-977ECC56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E9EA72-F7DE-293B-5889-1FE2B421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4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07243-B84F-B511-D485-DF38D148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8835B-AC35-A3A6-EFFC-FA0DC7C9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779E61-E845-96C1-3995-12FE2ABC3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54EDE0-149B-A03D-09BE-63B2B02D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AB8198-1070-06DD-7AB2-F7752096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D91887-069B-8021-B579-009D5F8F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9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35A1C-3FC5-8AE5-4C85-9FCCFD01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324FA0-FEB6-F4C4-5C81-EFF079B6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39C7EF-82CE-459E-8802-494F9C57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91053C-3D98-49EF-B1E8-5917D0DAF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81787A-E258-6DCB-B659-9940C4534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ABBCD3-76CF-B521-DA74-F0CE7CDC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2C4286-ECC9-9847-8AD3-D5E77BA1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8E4C2C-FC2D-3FB1-5BE1-C1E1D2EA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4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10132-2C45-AF09-E5EE-465C2965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8A0ED7-BDCB-47C0-64EA-E460807D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EE960A-3FE7-7F98-5939-A37FFAE9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8A8B6D-85AB-76C8-1A11-7AA4122E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4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3159CF-6C40-D0EE-95FA-7406A5F3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82792D-9162-CBCF-D70C-7A88F5C4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C5353-BB7F-32A6-3C4F-7CAEF36B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5091F-FE25-DAC2-9271-161C4658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207A11-1A5C-44D5-9C7D-DEA6FF90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0C2E7C-8584-0418-6BE8-757F66AC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F018C6-54AC-81D7-5090-01F86667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DD6027-A3B0-B1C9-D0C2-2E128116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6A0ED3-0208-3530-68C7-781424CC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02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40E52-DC5D-C997-9525-7C8EDDDC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ECA7FD-6695-F72D-0412-0BC9611D9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AA0A76-3966-18BE-E533-78854719C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3FCB04-0A94-C364-F787-E79E91F8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7A0EA2-DBBB-C31A-69BB-D9D6B123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7301E-6D81-D656-4AD0-1EA8772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73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AE0229-AB6F-A529-442B-762BBB05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C7BF8-BBC4-FA51-4D90-32EAF2C1C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577BA-AEDF-EC91-663D-FBAB940C1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D76C-93F2-4EDF-858B-B9E5745965F3}" type="datetimeFigureOut">
              <a:rPr lang="nl-BE" smtClean="0"/>
              <a:t>9/05/2023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1EA387-5202-1D0C-1D5A-3C4A440AC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11A53-7854-8237-E3DC-29111576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E42D-AD2E-41EA-9B13-E0550AA730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83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aquafin.com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info@evolta.be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hyperlink" Target="mailto:viaplan@ingelmunster.be" TargetMode="External"/><Relationship Id="rId4" Type="http://schemas.openxmlformats.org/officeDocument/2006/relationships/image" Target="../media/image6.jpg"/><Relationship Id="rId9" Type="http://schemas.openxmlformats.org/officeDocument/2006/relationships/hyperlink" Target="mailto:riolering.west@fluvius.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iaplan@ingelmunster.be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2DA2ED01-1C47-D07A-2B41-2ED0794F4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99"/>
          <a:stretch/>
        </p:blipFill>
        <p:spPr>
          <a:xfrm>
            <a:off x="0" y="-8626"/>
            <a:ext cx="11652640" cy="389700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77FE233-2A4B-1475-86FD-D58764C199B7}"/>
              </a:ext>
            </a:extLst>
          </p:cNvPr>
          <p:cNvSpPr txBox="1"/>
          <p:nvPr/>
        </p:nvSpPr>
        <p:spPr>
          <a:xfrm>
            <a:off x="715993" y="4295521"/>
            <a:ext cx="490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tx2"/>
                </a:solidFill>
              </a:rPr>
              <a:t>Riolerings- en wegeniswerken Mandelstraat, Ingelmunster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D8EB768-5EDD-E64C-8835-69EABBBDEDD2}"/>
              </a:ext>
            </a:extLst>
          </p:cNvPr>
          <p:cNvSpPr txBox="1"/>
          <p:nvPr/>
        </p:nvSpPr>
        <p:spPr>
          <a:xfrm>
            <a:off x="715993" y="5495850"/>
            <a:ext cx="43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Infomoment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22DE1AF-68CF-F319-011D-EA6C7AF105F7}"/>
              </a:ext>
            </a:extLst>
          </p:cNvPr>
          <p:cNvSpPr txBox="1"/>
          <p:nvPr/>
        </p:nvSpPr>
        <p:spPr>
          <a:xfrm>
            <a:off x="8683925" y="4695631"/>
            <a:ext cx="2625305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l-BE" sz="1100" dirty="0">
                <a:solidFill>
                  <a:schemeClr val="tx2"/>
                </a:solidFill>
                <a:latin typeface="+mj-lt"/>
              </a:rPr>
              <a:t>Datum</a:t>
            </a:r>
          </a:p>
          <a:p>
            <a:r>
              <a:rPr lang="nl-BE" sz="1100" dirty="0">
                <a:solidFill>
                  <a:schemeClr val="tx2"/>
                </a:solidFill>
              </a:rPr>
              <a:t>09-05-2023</a:t>
            </a:r>
          </a:p>
          <a:p>
            <a:endParaRPr lang="nl-BE" sz="1100" dirty="0">
              <a:solidFill>
                <a:schemeClr val="tx2"/>
              </a:solidFill>
            </a:endParaRPr>
          </a:p>
          <a:p>
            <a:r>
              <a:rPr lang="nl-BE" sz="1100" dirty="0">
                <a:solidFill>
                  <a:schemeClr val="tx2"/>
                </a:solidFill>
                <a:latin typeface="+mj-lt"/>
              </a:rPr>
              <a:t>Plaats</a:t>
            </a:r>
          </a:p>
          <a:p>
            <a:r>
              <a:rPr lang="nl-BE" sz="1100" dirty="0">
                <a:solidFill>
                  <a:schemeClr val="tx2"/>
                </a:solidFill>
              </a:rPr>
              <a:t>JOC - Ingelmunster</a:t>
            </a:r>
          </a:p>
          <a:p>
            <a:endParaRPr lang="nl-BE" sz="1100" dirty="0">
              <a:solidFill>
                <a:schemeClr val="tx2"/>
              </a:solidFill>
            </a:endParaRPr>
          </a:p>
          <a:p>
            <a:r>
              <a:rPr lang="nl-BE" sz="1100" dirty="0">
                <a:solidFill>
                  <a:schemeClr val="tx2"/>
                </a:solidFill>
                <a:latin typeface="+mj-lt"/>
              </a:rPr>
              <a:t>Project</a:t>
            </a:r>
          </a:p>
          <a:p>
            <a:r>
              <a:rPr lang="nl-BE" sz="1100" dirty="0">
                <a:solidFill>
                  <a:schemeClr val="tx2"/>
                </a:solidFill>
              </a:rPr>
              <a:t>Mandelstraat, Ingelmunster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0DF24C-4DD7-2AF1-5BA1-B92C295D84C0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</a:t>
            </a:fld>
            <a:endParaRPr lang="nl-BE" sz="700" dirty="0">
              <a:solidFill>
                <a:schemeClr val="accent1"/>
              </a:solidFill>
            </a:endParaRPr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6672DCB5-CB38-9053-8F61-E780D0005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20" y="4961904"/>
            <a:ext cx="1711229" cy="8534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6EAAE7-C808-329C-9644-56340E9B2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30" y="5869406"/>
            <a:ext cx="1352315" cy="632134"/>
          </a:xfrm>
          <a:prstGeom prst="rect">
            <a:avLst/>
          </a:prstGeom>
        </p:spPr>
      </p:pic>
      <p:pic>
        <p:nvPicPr>
          <p:cNvPr id="4" name="Afbeelding 3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C5267011-C2E6-3610-6DB8-C408E27E7B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05" y="3951605"/>
            <a:ext cx="1424899" cy="10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8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F658768-960D-D6B7-D175-8B334E921BE0}"/>
              </a:ext>
            </a:extLst>
          </p:cNvPr>
          <p:cNvSpPr txBox="1"/>
          <p:nvPr/>
        </p:nvSpPr>
        <p:spPr>
          <a:xfrm>
            <a:off x="6120000" y="3420000"/>
            <a:ext cx="4167000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5000" dirty="0">
                <a:solidFill>
                  <a:schemeClr val="tx2"/>
                </a:solidFill>
              </a:rPr>
              <a:t>Ontwerp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10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4F00F4-BDB1-A2FC-4C12-3EC0D36CC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10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E13E791-D976-3FAB-CEA4-6F190594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647"/>
            <a:ext cx="11887426" cy="56569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11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Riolering - Grondplan</a:t>
            </a:r>
          </a:p>
        </p:txBody>
      </p:sp>
    </p:spTree>
    <p:extLst>
      <p:ext uri="{BB962C8B-B14F-4D97-AF65-F5344CB8AC3E}">
        <p14:creationId xmlns:p14="http://schemas.microsoft.com/office/powerpoint/2010/main" val="116105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DF1DDC-0FA3-BA6B-8A2A-7BD27D3DA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2"/>
          <a:stretch/>
        </p:blipFill>
        <p:spPr>
          <a:xfrm>
            <a:off x="18194" y="1341487"/>
            <a:ext cx="11548495" cy="49572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12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Riolering - Lengteprofiel</a:t>
            </a:r>
          </a:p>
        </p:txBody>
      </p:sp>
    </p:spTree>
    <p:extLst>
      <p:ext uri="{BB962C8B-B14F-4D97-AF65-F5344CB8AC3E}">
        <p14:creationId xmlns:p14="http://schemas.microsoft.com/office/powerpoint/2010/main" val="362093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B4693CA-F956-16FC-2662-845599E4C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" t="42649" r="1370" b="1098"/>
          <a:stretch/>
        </p:blipFill>
        <p:spPr>
          <a:xfrm>
            <a:off x="4344859" y="8978"/>
            <a:ext cx="7167343" cy="337678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505DDC-DC04-59AC-6AD5-FEC93E9F4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93"/>
          <a:stretch/>
        </p:blipFill>
        <p:spPr>
          <a:xfrm>
            <a:off x="4834924" y="3403366"/>
            <a:ext cx="7112767" cy="350353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13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Riolering - Snede B-B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CCC3E0-71FB-07C6-E30C-7D98FAD525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53"/>
          <a:stretch/>
        </p:blipFill>
        <p:spPr>
          <a:xfrm>
            <a:off x="324584" y="2152650"/>
            <a:ext cx="3808052" cy="4166421"/>
          </a:xfrm>
          <a:prstGeom prst="rect">
            <a:avLst/>
          </a:prstGeom>
        </p:spPr>
      </p:pic>
      <p:pic>
        <p:nvPicPr>
          <p:cNvPr id="4" name="Afbeelding 3" descr="Afbeelding met buitenshuis, gras, plant, boom&#10;&#10;Automatisch gegenereerde beschrijving">
            <a:extLst>
              <a:ext uri="{FF2B5EF4-FFF2-40B4-BE49-F238E27FC236}">
                <a16:creationId xmlns:a16="http://schemas.microsoft.com/office/drawing/2014/main" id="{617FA84C-0A56-AECE-FF75-107492703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" y="699021"/>
            <a:ext cx="1862814" cy="13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14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Riolering - Bovenaanzicht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6157B-98DF-D856-8063-EEBCE37DB8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66" b="2331"/>
          <a:stretch/>
        </p:blipFill>
        <p:spPr>
          <a:xfrm>
            <a:off x="288427" y="1301570"/>
            <a:ext cx="5125545" cy="44524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08D3F35-21A3-8AFE-4FCF-848FBD05A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82"/>
          <a:stretch/>
        </p:blipFill>
        <p:spPr>
          <a:xfrm>
            <a:off x="6031873" y="1360206"/>
            <a:ext cx="4823231" cy="44656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E77D3F-450D-D5DC-5C97-0451A903F66A}"/>
              </a:ext>
            </a:extLst>
          </p:cNvPr>
          <p:cNvSpPr txBox="1"/>
          <p:nvPr/>
        </p:nvSpPr>
        <p:spPr>
          <a:xfrm>
            <a:off x="234950" y="732451"/>
            <a:ext cx="7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Bestaand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F710675-0604-7B23-53E3-C2ABADF6DE44}"/>
              </a:ext>
            </a:extLst>
          </p:cNvPr>
          <p:cNvSpPr txBox="1"/>
          <p:nvPr/>
        </p:nvSpPr>
        <p:spPr>
          <a:xfrm>
            <a:off x="6031873" y="816956"/>
            <a:ext cx="7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Ontworpen</a:t>
            </a:r>
          </a:p>
        </p:txBody>
      </p:sp>
    </p:spTree>
    <p:extLst>
      <p:ext uri="{BB962C8B-B14F-4D97-AF65-F5344CB8AC3E}">
        <p14:creationId xmlns:p14="http://schemas.microsoft.com/office/powerpoint/2010/main" val="384890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15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CD10D9-ED87-126E-EEE4-0B88A172F6F6}"/>
              </a:ext>
            </a:extLst>
          </p:cNvPr>
          <p:cNvSpPr txBox="1"/>
          <p:nvPr/>
        </p:nvSpPr>
        <p:spPr>
          <a:xfrm>
            <a:off x="234950" y="1232420"/>
            <a:ext cx="7747000" cy="190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ork Sans" pitchFamily="2" charset="0"/>
              <a:buChar char="×"/>
            </a:pPr>
            <a:r>
              <a:rPr lang="nl-BE" dirty="0">
                <a:solidFill>
                  <a:srgbClr val="0B344F"/>
                </a:solidFill>
              </a:rPr>
              <a:t>Mandelstraat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B344F"/>
                </a:solidFill>
              </a:rPr>
              <a:t>Snelheidsregime 30 km/u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B344F"/>
                </a:solidFill>
              </a:rPr>
              <a:t>Rijweg 3,30m asfalt (excl. greppel en boordsteen)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B344F"/>
                </a:solidFill>
              </a:rPr>
              <a:t>Gracht</a:t>
            </a:r>
          </a:p>
          <a:p>
            <a:pPr marL="742950" lvl="1" indent="-285750">
              <a:lnSpc>
                <a:spcPct val="150000"/>
              </a:lnSpc>
              <a:buFont typeface="Work Sans" pitchFamily="2" charset="0"/>
              <a:buChar char="→"/>
            </a:pPr>
            <a:endParaRPr lang="nl-BE" sz="1400" dirty="0">
              <a:solidFill>
                <a:srgbClr val="0B344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C3D89E-86AE-6D6A-E789-33A3179FAD1E}"/>
              </a:ext>
            </a:extLst>
          </p:cNvPr>
          <p:cNvSpPr txBox="1"/>
          <p:nvPr/>
        </p:nvSpPr>
        <p:spPr>
          <a:xfrm>
            <a:off x="234950" y="638261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Wegenis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9A38A5-4551-88C1-2563-EF461E400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1" y="3445303"/>
            <a:ext cx="11283953" cy="32423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D98FFF-1EAA-17B6-C74A-7BF95F5D12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25" t="16821" r="2475" b="15971"/>
          <a:stretch/>
        </p:blipFill>
        <p:spPr>
          <a:xfrm>
            <a:off x="6194111" y="356688"/>
            <a:ext cx="5168538" cy="28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16</a:t>
            </a:fld>
            <a:endParaRPr lang="nl-BE" sz="700" dirty="0">
              <a:solidFill>
                <a:schemeClr val="accent1"/>
              </a:solidFill>
            </a:endParaRPr>
          </a:p>
        </p:txBody>
      </p:sp>
      <p:pic>
        <p:nvPicPr>
          <p:cNvPr id="2" name="Afbeelding 1" descr="Afbeelding met logo&#10;&#10;Automatisch gegenereerde beschrijving">
            <a:extLst>
              <a:ext uri="{FF2B5EF4-FFF2-40B4-BE49-F238E27FC236}">
                <a16:creationId xmlns:a16="http://schemas.microsoft.com/office/drawing/2014/main" id="{C31FA7D1-B2F5-9C63-4E6A-64A2734FE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3" y="1496668"/>
            <a:ext cx="2165604" cy="10800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8CB27BB-C113-A702-29DC-3A75942F4A52}"/>
              </a:ext>
            </a:extLst>
          </p:cNvPr>
          <p:cNvSpPr txBox="1"/>
          <p:nvPr/>
        </p:nvSpPr>
        <p:spPr>
          <a:xfrm>
            <a:off x="234950" y="638261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Afkoppelingswerken</a:t>
            </a:r>
          </a:p>
        </p:txBody>
      </p:sp>
    </p:spTree>
    <p:extLst>
      <p:ext uri="{BB962C8B-B14F-4D97-AF65-F5344CB8AC3E}">
        <p14:creationId xmlns:p14="http://schemas.microsoft.com/office/powerpoint/2010/main" val="220386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17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BA67C1-D0AD-B79D-8B2E-B5E73770B1F5}"/>
              </a:ext>
            </a:extLst>
          </p:cNvPr>
          <p:cNvSpPr txBox="1"/>
          <p:nvPr/>
        </p:nvSpPr>
        <p:spPr>
          <a:xfrm>
            <a:off x="6120000" y="3429000"/>
            <a:ext cx="4849926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5000" dirty="0">
                <a:solidFill>
                  <a:schemeClr val="tx2"/>
                </a:solidFill>
              </a:rPr>
              <a:t>Timing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489269-28E0-7970-1432-3E6037DB3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000"/>
            <a:ext cx="4610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18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1092200" y="721084"/>
            <a:ext cx="7346951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nl-BE" sz="2800" dirty="0">
                <a:solidFill>
                  <a:schemeClr val="tx2"/>
                </a:solidFill>
              </a:rPr>
              <a:t>Timing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CD10D9-ED87-126E-EEE4-0B88A172F6F6}"/>
              </a:ext>
            </a:extLst>
          </p:cNvPr>
          <p:cNvSpPr txBox="1"/>
          <p:nvPr/>
        </p:nvSpPr>
        <p:spPr>
          <a:xfrm>
            <a:off x="1092200" y="1457527"/>
            <a:ext cx="7747000" cy="373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2pPr marL="285750" lvl="1" indent="-285750">
              <a:lnSpc>
                <a:spcPct val="150000"/>
              </a:lnSpc>
              <a:buFont typeface="Work Sans" pitchFamily="2" charset="0"/>
              <a:buChar char="×"/>
              <a:defRPr sz="2000">
                <a:solidFill>
                  <a:srgbClr val="0B344F"/>
                </a:solidFill>
              </a:defRPr>
            </a:lvl2pPr>
          </a:lstStyle>
          <a:p>
            <a:pPr lvl="1"/>
            <a:r>
              <a:rPr lang="nl-BE" dirty="0"/>
              <a:t>Voor bouwverlof 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rgbClr val="0B344F"/>
                </a:solidFill>
              </a:rPr>
              <a:t>Omgevingsvergunning indienen</a:t>
            </a:r>
          </a:p>
          <a:p>
            <a:pPr lvl="1"/>
            <a:r>
              <a:rPr lang="nl-BE" dirty="0"/>
              <a:t>Begin 2024: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/>
              <a:t>Gunning aannemer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/>
              <a:t>Voorbereidende werken</a:t>
            </a:r>
          </a:p>
          <a:p>
            <a:pPr lvl="1"/>
            <a:r>
              <a:rPr lang="nl-BE" dirty="0"/>
              <a:t>Voorjaar 2024: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/>
              <a:t>Start werken hoofdaannemer wegenis en riolering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600" dirty="0"/>
              <a:t>Duur der werken nog te bepalen (ci. 8 maanden)</a:t>
            </a:r>
          </a:p>
          <a:p>
            <a:pPr marL="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211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19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4F00F4-BDB1-A2FC-4C12-3EC0D36CC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10100" cy="68579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82D5889-AE81-CDC6-1F92-222002552811}"/>
              </a:ext>
            </a:extLst>
          </p:cNvPr>
          <p:cNvSpPr txBox="1"/>
          <p:nvPr/>
        </p:nvSpPr>
        <p:spPr>
          <a:xfrm>
            <a:off x="6124066" y="3617223"/>
            <a:ext cx="54534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3600" dirty="0">
                <a:solidFill>
                  <a:schemeClr val="tx2"/>
                </a:solidFill>
              </a:rPr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226496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37B3DF-D58E-691E-5A3B-95B2E5D5FCBE}"/>
              </a:ext>
            </a:extLst>
          </p:cNvPr>
          <p:cNvSpPr txBox="1"/>
          <p:nvPr/>
        </p:nvSpPr>
        <p:spPr>
          <a:xfrm>
            <a:off x="6602601" y="299754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3600" dirty="0">
                <a:solidFill>
                  <a:schemeClr val="tx2"/>
                </a:solidFill>
                <a:latin typeface="Work Sans Medium" pitchFamily="2" charset="0"/>
              </a:rPr>
              <a:t>WELKOM!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2</a:t>
            </a:fld>
            <a:endParaRPr lang="nl-BE" sz="700" dirty="0">
              <a:solidFill>
                <a:schemeClr val="accent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0DF86-E4D2-F6E5-1898-67E5B1289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9000"/>
            <a:ext cx="4610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5FF37B99-4BDA-D13D-9866-2CB96D96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51" y="3261674"/>
            <a:ext cx="2132820" cy="1063700"/>
          </a:xfrm>
          <a:prstGeom prst="rect">
            <a:avLst/>
          </a:prstGeom>
        </p:spPr>
      </p:pic>
      <p:pic>
        <p:nvPicPr>
          <p:cNvPr id="3" name="Afbeelding 2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48360F2C-8A98-7EAD-10EA-82A7590C6F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8"/>
          <a:stretch/>
        </p:blipFill>
        <p:spPr>
          <a:xfrm>
            <a:off x="1787057" y="2401156"/>
            <a:ext cx="1370922" cy="860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20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F60B27-0FDF-2B78-1661-442511CF0295}"/>
              </a:ext>
            </a:extLst>
          </p:cNvPr>
          <p:cNvSpPr txBox="1"/>
          <p:nvPr/>
        </p:nvSpPr>
        <p:spPr>
          <a:xfrm>
            <a:off x="3975427" y="1619570"/>
            <a:ext cx="774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>
              <a:solidFill>
                <a:schemeClr val="tx2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400" dirty="0">
                <a:solidFill>
                  <a:srgbClr val="0B344F"/>
                </a:solidFill>
              </a:rPr>
              <a:t>Studiebureau Evolta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Contactpersoon: Tess Vervaet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E-mail: </a:t>
            </a:r>
            <a:r>
              <a:rPr lang="nl-BE" sz="1400" dirty="0">
                <a:solidFill>
                  <a:srgbClr val="0B344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info@evolta.be</a:t>
            </a:r>
            <a:endParaRPr lang="nl-BE" sz="1400" dirty="0">
              <a:solidFill>
                <a:srgbClr val="0B344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Tel: + 32 9 326 92 92</a:t>
            </a:r>
          </a:p>
          <a:p>
            <a:pPr lvl="1"/>
            <a:endParaRPr lang="nl-BE" sz="14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400" dirty="0">
                <a:solidFill>
                  <a:srgbClr val="0B344F"/>
                </a:solidFill>
              </a:rPr>
              <a:t>Aquafin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E-mail: </a:t>
            </a:r>
            <a:r>
              <a:rPr lang="nl-BE" sz="1400" dirty="0">
                <a:solidFill>
                  <a:srgbClr val="0B344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contact@aquafin.com</a:t>
            </a:r>
            <a:endParaRPr lang="nl-BE" sz="1400" dirty="0">
              <a:solidFill>
                <a:srgbClr val="0B344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Tel: + 32 3 450 45 11</a:t>
            </a:r>
            <a:endParaRPr lang="nl-BE" sz="1400" u="sng" dirty="0">
              <a:solidFill>
                <a:srgbClr val="0B344F"/>
              </a:solidFill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400" dirty="0">
                <a:solidFill>
                  <a:srgbClr val="0B344F"/>
                </a:solidFill>
              </a:rPr>
              <a:t>Rioolbeheerder Fluvius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Contactpersoon: Bart Aelvoet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E-mail: </a:t>
            </a:r>
            <a:r>
              <a:rPr lang="nl-BE" sz="1400" dirty="0">
                <a:solidFill>
                  <a:srgbClr val="0B344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riolering.west@fluvius.be</a:t>
            </a:r>
            <a:endParaRPr lang="nl-BE" sz="1400" dirty="0">
              <a:solidFill>
                <a:srgbClr val="0B344F"/>
              </a:solidFill>
            </a:endParaRPr>
          </a:p>
          <a:p>
            <a:pPr lvl="1"/>
            <a:endParaRPr lang="nl-BE" sz="14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400" dirty="0">
                <a:solidFill>
                  <a:srgbClr val="0B344F"/>
                </a:solidFill>
              </a:rPr>
              <a:t>Gemeente Ingelmunster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Contactpersoon: Frank Benoit en Marina De Wilde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B344F"/>
                </a:solidFill>
              </a:rPr>
              <a:t>E-mail: </a:t>
            </a:r>
            <a:r>
              <a:rPr lang="nl-BE" sz="1400" dirty="0">
                <a:solidFill>
                  <a:srgbClr val="0B344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viaplan@ingelmunster.be</a:t>
            </a:r>
            <a:endParaRPr lang="nl-BE" sz="1400" dirty="0">
              <a:solidFill>
                <a:srgbClr val="0B344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557595" y="805949"/>
            <a:ext cx="5368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Communicatie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53A012-37DB-8FB7-C82B-3FBBAECC3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87" r="669" b="2940"/>
          <a:stretch/>
        </p:blipFill>
        <p:spPr>
          <a:xfrm>
            <a:off x="1631521" y="4242538"/>
            <a:ext cx="1935182" cy="886319"/>
          </a:xfrm>
          <a:prstGeom prst="rect">
            <a:avLst/>
          </a:prstGeom>
        </p:spPr>
      </p:pic>
      <p:pic>
        <p:nvPicPr>
          <p:cNvPr id="9" name="Afbeelding 8" descr="Afbeelding met logo&#10;&#10;Automatisch gegenereerde beschrijving">
            <a:extLst>
              <a:ext uri="{FF2B5EF4-FFF2-40B4-BE49-F238E27FC236}">
                <a16:creationId xmlns:a16="http://schemas.microsoft.com/office/drawing/2014/main" id="{9192FF70-FCB7-03E9-D382-4CB6668756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51" y="1799353"/>
            <a:ext cx="2188065" cy="3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21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BA67C1-D0AD-B79D-8B2E-B5E73770B1F5}"/>
              </a:ext>
            </a:extLst>
          </p:cNvPr>
          <p:cNvSpPr txBox="1"/>
          <p:nvPr/>
        </p:nvSpPr>
        <p:spPr>
          <a:xfrm>
            <a:off x="6120000" y="3429000"/>
            <a:ext cx="4849926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5000" dirty="0">
                <a:solidFill>
                  <a:schemeClr val="tx2"/>
                </a:solidFill>
              </a:rPr>
              <a:t>Vragen?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06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489269-28E0-7970-1432-3E6037DB3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000"/>
            <a:ext cx="461010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E6A4BD6-0D3B-9E85-4A34-F0DA5755E7F3}"/>
              </a:ext>
            </a:extLst>
          </p:cNvPr>
          <p:cNvSpPr txBox="1"/>
          <p:nvPr/>
        </p:nvSpPr>
        <p:spPr>
          <a:xfrm>
            <a:off x="5045635" y="4451739"/>
            <a:ext cx="7747000" cy="70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nl-BE" sz="1400" dirty="0">
                <a:solidFill>
                  <a:srgbClr val="0B344F"/>
                </a:solidFill>
              </a:rPr>
              <a:t>Bijkomende vragen kunnen steeds gericht worden aan </a:t>
            </a:r>
          </a:p>
          <a:p>
            <a:pPr marL="0" lvl="1">
              <a:lnSpc>
                <a:spcPct val="150000"/>
              </a:lnSpc>
            </a:pPr>
            <a:r>
              <a:rPr lang="nl-BE" sz="1400" dirty="0">
                <a:solidFill>
                  <a:srgbClr val="0B344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viaplan@ingelmunster.be</a:t>
            </a:r>
            <a:endParaRPr lang="nl-BE" sz="1400" dirty="0">
              <a:solidFill>
                <a:srgbClr val="0B3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9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369AFBDF-18D5-5B58-226C-63581D7D1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74"/>
          <a:stretch/>
        </p:blipFill>
        <p:spPr>
          <a:xfrm>
            <a:off x="-29813" y="-8626"/>
            <a:ext cx="557702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37B3DF-D58E-691E-5A3B-95B2E5D5FCBE}"/>
              </a:ext>
            </a:extLst>
          </p:cNvPr>
          <p:cNvSpPr txBox="1"/>
          <p:nvPr/>
        </p:nvSpPr>
        <p:spPr>
          <a:xfrm>
            <a:off x="6096000" y="3096156"/>
            <a:ext cx="485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3200" dirty="0">
                <a:solidFill>
                  <a:schemeClr val="tx2"/>
                </a:solidFill>
                <a:latin typeface="Work Sans Medium" pitchFamily="2" charset="0"/>
              </a:rPr>
              <a:t>BEDANKT VOOR UW AANWEZIGHEID!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22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61974BB-E0B8-C054-4FA5-A07C36D093A1}"/>
              </a:ext>
            </a:extLst>
          </p:cNvPr>
          <p:cNvSpPr/>
          <p:nvPr/>
        </p:nvSpPr>
        <p:spPr>
          <a:xfrm>
            <a:off x="3962400" y="2115671"/>
            <a:ext cx="824753" cy="1317811"/>
          </a:xfrm>
          <a:custGeom>
            <a:avLst/>
            <a:gdLst>
              <a:gd name="connsiteX0" fmla="*/ 0 w 824753"/>
              <a:gd name="connsiteY0" fmla="*/ 0 h 1317811"/>
              <a:gd name="connsiteX1" fmla="*/ 188259 w 824753"/>
              <a:gd name="connsiteY1" fmla="*/ 251011 h 1317811"/>
              <a:gd name="connsiteX2" fmla="*/ 735106 w 824753"/>
              <a:gd name="connsiteY2" fmla="*/ 1129553 h 1317811"/>
              <a:gd name="connsiteX3" fmla="*/ 824753 w 824753"/>
              <a:gd name="connsiteY3" fmla="*/ 1317811 h 13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53" h="1317811">
                <a:moveTo>
                  <a:pt x="0" y="0"/>
                </a:moveTo>
                <a:lnTo>
                  <a:pt x="188259" y="251011"/>
                </a:lnTo>
                <a:lnTo>
                  <a:pt x="735106" y="1129553"/>
                </a:lnTo>
                <a:lnTo>
                  <a:pt x="824753" y="1317811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1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37B3DF-D58E-691E-5A3B-95B2E5D5FCBE}"/>
              </a:ext>
            </a:extLst>
          </p:cNvPr>
          <p:cNvSpPr txBox="1"/>
          <p:nvPr/>
        </p:nvSpPr>
        <p:spPr>
          <a:xfrm>
            <a:off x="5916327" y="120020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01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Situering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829A79C-E9DD-5285-5C3B-DBD702B47BFB}"/>
              </a:ext>
            </a:extLst>
          </p:cNvPr>
          <p:cNvSpPr txBox="1"/>
          <p:nvPr/>
        </p:nvSpPr>
        <p:spPr>
          <a:xfrm>
            <a:off x="5916327" y="1861563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02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Doel van de werken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5AD2D4-90CB-98DD-F1C6-3AB6CDF1FF06}"/>
              </a:ext>
            </a:extLst>
          </p:cNvPr>
          <p:cNvSpPr txBox="1"/>
          <p:nvPr/>
        </p:nvSpPr>
        <p:spPr>
          <a:xfrm>
            <a:off x="5916327" y="2537342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03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Toelichting Ontwerp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1DDC884-B76F-B657-0D96-2C541C0877A8}"/>
              </a:ext>
            </a:extLst>
          </p:cNvPr>
          <p:cNvCxnSpPr/>
          <p:nvPr/>
        </p:nvCxnSpPr>
        <p:spPr>
          <a:xfrm>
            <a:off x="6001305" y="1775534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B3E30C6-565D-802D-801F-D0EB0D5E7F41}"/>
              </a:ext>
            </a:extLst>
          </p:cNvPr>
          <p:cNvCxnSpPr/>
          <p:nvPr/>
        </p:nvCxnSpPr>
        <p:spPr>
          <a:xfrm>
            <a:off x="6001305" y="2442839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686F844-6F56-FE4C-B16F-DF8F77F573FD}"/>
              </a:ext>
            </a:extLst>
          </p:cNvPr>
          <p:cNvCxnSpPr/>
          <p:nvPr/>
        </p:nvCxnSpPr>
        <p:spPr>
          <a:xfrm>
            <a:off x="6001305" y="3108664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3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688D1-D4AC-AB58-FCC5-FFDA184433E7}"/>
              </a:ext>
            </a:extLst>
          </p:cNvPr>
          <p:cNvSpPr txBox="1"/>
          <p:nvPr/>
        </p:nvSpPr>
        <p:spPr>
          <a:xfrm>
            <a:off x="5916327" y="320316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04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Timing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5A71AC4-0BE1-061D-0B22-61D8FC3CBDDD}"/>
              </a:ext>
            </a:extLst>
          </p:cNvPr>
          <p:cNvCxnSpPr/>
          <p:nvPr/>
        </p:nvCxnSpPr>
        <p:spPr>
          <a:xfrm>
            <a:off x="6001305" y="3710852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DF63DA70-EDEB-92FE-A52F-E7056D0793FF}"/>
              </a:ext>
            </a:extLst>
          </p:cNvPr>
          <p:cNvSpPr txBox="1"/>
          <p:nvPr/>
        </p:nvSpPr>
        <p:spPr>
          <a:xfrm>
            <a:off x="5916327" y="3816407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05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Communicatie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6C4B0E3-BBEF-E37A-2233-3B81D436DF39}"/>
              </a:ext>
            </a:extLst>
          </p:cNvPr>
          <p:cNvCxnSpPr/>
          <p:nvPr/>
        </p:nvCxnSpPr>
        <p:spPr>
          <a:xfrm>
            <a:off x="6001304" y="4311487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7BE1B1-3975-2A6B-266C-95D7D7640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74"/>
          <a:stretch/>
        </p:blipFill>
        <p:spPr>
          <a:xfrm>
            <a:off x="-29813" y="-8626"/>
            <a:ext cx="5577023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9A5596C-14EA-A62E-FC9F-1A4AAEC76575}"/>
              </a:ext>
            </a:extLst>
          </p:cNvPr>
          <p:cNvSpPr txBox="1"/>
          <p:nvPr/>
        </p:nvSpPr>
        <p:spPr>
          <a:xfrm>
            <a:off x="5916327" y="440084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000"/>
            <a:r>
              <a:rPr lang="nl-BE" sz="1300" dirty="0">
                <a:solidFill>
                  <a:schemeClr val="tx2"/>
                </a:solidFill>
                <a:latin typeface="Work Sans Medium" pitchFamily="2" charset="0"/>
              </a:rPr>
              <a:t>06</a:t>
            </a:r>
            <a:r>
              <a:rPr lang="nl-BE" dirty="0">
                <a:solidFill>
                  <a:schemeClr val="tx2"/>
                </a:solidFill>
                <a:latin typeface="Work Sans Medium" pitchFamily="2" charset="0"/>
              </a:rPr>
              <a:t>	</a:t>
            </a:r>
            <a:r>
              <a:rPr lang="nl-BE" sz="2000" dirty="0">
                <a:solidFill>
                  <a:schemeClr val="tx2"/>
                </a:solidFill>
                <a:latin typeface="Work Sans Medium" pitchFamily="2" charset="0"/>
              </a:rPr>
              <a:t>Vragen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E1FBD81-D9D0-7F30-BBFB-491ADDBC63CD}"/>
              </a:ext>
            </a:extLst>
          </p:cNvPr>
          <p:cNvCxnSpPr/>
          <p:nvPr/>
        </p:nvCxnSpPr>
        <p:spPr>
          <a:xfrm>
            <a:off x="6001304" y="4867298"/>
            <a:ext cx="44388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562EC3D-67EC-78FF-8643-756673072F33}"/>
              </a:ext>
            </a:extLst>
          </p:cNvPr>
          <p:cNvSpPr/>
          <p:nvPr/>
        </p:nvSpPr>
        <p:spPr>
          <a:xfrm>
            <a:off x="3962400" y="2115671"/>
            <a:ext cx="824753" cy="1317811"/>
          </a:xfrm>
          <a:custGeom>
            <a:avLst/>
            <a:gdLst>
              <a:gd name="connsiteX0" fmla="*/ 0 w 824753"/>
              <a:gd name="connsiteY0" fmla="*/ 0 h 1317811"/>
              <a:gd name="connsiteX1" fmla="*/ 188259 w 824753"/>
              <a:gd name="connsiteY1" fmla="*/ 251011 h 1317811"/>
              <a:gd name="connsiteX2" fmla="*/ 735106 w 824753"/>
              <a:gd name="connsiteY2" fmla="*/ 1129553 h 1317811"/>
              <a:gd name="connsiteX3" fmla="*/ 824753 w 824753"/>
              <a:gd name="connsiteY3" fmla="*/ 1317811 h 13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53" h="1317811">
                <a:moveTo>
                  <a:pt x="0" y="0"/>
                </a:moveTo>
                <a:lnTo>
                  <a:pt x="188259" y="251011"/>
                </a:lnTo>
                <a:lnTo>
                  <a:pt x="735106" y="1129553"/>
                </a:lnTo>
                <a:lnTo>
                  <a:pt x="824753" y="1317811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37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4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6BA67C1-D0AD-B79D-8B2E-B5E73770B1F5}"/>
              </a:ext>
            </a:extLst>
          </p:cNvPr>
          <p:cNvSpPr txBox="1"/>
          <p:nvPr/>
        </p:nvSpPr>
        <p:spPr>
          <a:xfrm>
            <a:off x="6120000" y="3420000"/>
            <a:ext cx="4167000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5000" dirty="0">
                <a:solidFill>
                  <a:schemeClr val="tx2"/>
                </a:solidFill>
              </a:rPr>
              <a:t>Situering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21D6CE-2983-6DA2-EE64-A2A9E4736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4610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4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fotografie, Vogelperspectief, kaart, lucht&#10;&#10;Automatisch gegenereerde beschrijving">
            <a:extLst>
              <a:ext uri="{FF2B5EF4-FFF2-40B4-BE49-F238E27FC236}">
                <a16:creationId xmlns:a16="http://schemas.microsoft.com/office/drawing/2014/main" id="{6B56FA89-166F-EB7E-8DA3-DBA9448DE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5" y="1451979"/>
            <a:ext cx="7834875" cy="51932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5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500789" y="554937"/>
            <a:ext cx="5368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Situering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48C39E9-9C34-E575-9DCF-FE9275A06FAD}"/>
              </a:ext>
            </a:extLst>
          </p:cNvPr>
          <p:cNvCxnSpPr>
            <a:cxnSpLocks/>
          </p:cNvCxnSpPr>
          <p:nvPr/>
        </p:nvCxnSpPr>
        <p:spPr>
          <a:xfrm flipH="1">
            <a:off x="4316733" y="1326776"/>
            <a:ext cx="165620" cy="719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2AFE626-B23D-B78C-7238-59220C2C5A95}"/>
              </a:ext>
            </a:extLst>
          </p:cNvPr>
          <p:cNvCxnSpPr>
            <a:cxnSpLocks/>
          </p:cNvCxnSpPr>
          <p:nvPr/>
        </p:nvCxnSpPr>
        <p:spPr>
          <a:xfrm flipH="1">
            <a:off x="6423212" y="1464896"/>
            <a:ext cx="694764" cy="1161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A6510A4-6C95-8CD0-DD85-915365643F5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046259" y="4313076"/>
            <a:ext cx="2250394" cy="25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200193D-9677-25F1-CA5E-6375CB2FFCC4}"/>
              </a:ext>
            </a:extLst>
          </p:cNvPr>
          <p:cNvSpPr txBox="1"/>
          <p:nvPr/>
        </p:nvSpPr>
        <p:spPr>
          <a:xfrm>
            <a:off x="4316733" y="988221"/>
            <a:ext cx="217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Oostrozebekestraat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2196B99-B23D-165D-50A9-CACF20733988}"/>
              </a:ext>
            </a:extLst>
          </p:cNvPr>
          <p:cNvSpPr txBox="1"/>
          <p:nvPr/>
        </p:nvSpPr>
        <p:spPr>
          <a:xfrm>
            <a:off x="6979023" y="1113425"/>
            <a:ext cx="217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Ringlaan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9641143-E1A3-B554-7D29-92C03379F937}"/>
              </a:ext>
            </a:extLst>
          </p:cNvPr>
          <p:cNvSpPr txBox="1"/>
          <p:nvPr/>
        </p:nvSpPr>
        <p:spPr>
          <a:xfrm>
            <a:off x="9296653" y="4143799"/>
            <a:ext cx="217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Mandel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EAF34AE-CCDC-5824-D401-6279294E4DC5}"/>
              </a:ext>
            </a:extLst>
          </p:cNvPr>
          <p:cNvSpPr txBox="1"/>
          <p:nvPr/>
        </p:nvSpPr>
        <p:spPr>
          <a:xfrm>
            <a:off x="9293193" y="5403376"/>
            <a:ext cx="217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/>
              <a:t>Trakelweg</a:t>
            </a:r>
            <a:endParaRPr lang="nl-BE" sz="1600" dirty="0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ECDB435-46F4-0F05-6BA3-6B3C0B9BE0A5}"/>
              </a:ext>
            </a:extLst>
          </p:cNvPr>
          <p:cNvCxnSpPr>
            <a:cxnSpLocks/>
          </p:cNvCxnSpPr>
          <p:nvPr/>
        </p:nvCxnSpPr>
        <p:spPr>
          <a:xfrm flipH="1">
            <a:off x="6687671" y="5647765"/>
            <a:ext cx="2608982" cy="717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356DC585-98DF-D849-9238-332E9C1D1BC5}"/>
              </a:ext>
            </a:extLst>
          </p:cNvPr>
          <p:cNvSpPr/>
          <p:nvPr/>
        </p:nvSpPr>
        <p:spPr>
          <a:xfrm>
            <a:off x="5952565" y="2375647"/>
            <a:ext cx="1129553" cy="1837765"/>
          </a:xfrm>
          <a:custGeom>
            <a:avLst/>
            <a:gdLst>
              <a:gd name="connsiteX0" fmla="*/ 0 w 1129553"/>
              <a:gd name="connsiteY0" fmla="*/ 0 h 1837765"/>
              <a:gd name="connsiteX1" fmla="*/ 493059 w 1129553"/>
              <a:gd name="connsiteY1" fmla="*/ 726141 h 1837765"/>
              <a:gd name="connsiteX2" fmla="*/ 896470 w 1129553"/>
              <a:gd name="connsiteY2" fmla="*/ 1344706 h 1837765"/>
              <a:gd name="connsiteX3" fmla="*/ 1129553 w 1129553"/>
              <a:gd name="connsiteY3" fmla="*/ 1837765 h 183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553" h="1837765">
                <a:moveTo>
                  <a:pt x="0" y="0"/>
                </a:moveTo>
                <a:lnTo>
                  <a:pt x="493059" y="726141"/>
                </a:lnTo>
                <a:lnTo>
                  <a:pt x="896470" y="1344706"/>
                </a:lnTo>
                <a:lnTo>
                  <a:pt x="1129553" y="1837765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30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6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CA52A1-B976-F1A7-EA19-5EB25CB14EB9}"/>
              </a:ext>
            </a:extLst>
          </p:cNvPr>
          <p:cNvSpPr txBox="1"/>
          <p:nvPr/>
        </p:nvSpPr>
        <p:spPr>
          <a:xfrm>
            <a:off x="5440295" y="3850887"/>
            <a:ext cx="50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chemeClr val="tx2"/>
                </a:solidFill>
              </a:rPr>
              <a:t>02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489269-28E0-7970-1432-3E6037DB3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000"/>
            <a:ext cx="461010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596D3E4-7B93-F0F6-E73B-9EC67E4B5609}"/>
              </a:ext>
            </a:extLst>
          </p:cNvPr>
          <p:cNvSpPr txBox="1"/>
          <p:nvPr/>
        </p:nvSpPr>
        <p:spPr>
          <a:xfrm>
            <a:off x="6120000" y="3617962"/>
            <a:ext cx="48499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nl-BE" sz="3600" dirty="0">
                <a:solidFill>
                  <a:schemeClr val="tx2"/>
                </a:solidFill>
              </a:rPr>
              <a:t>Doel van de werken</a:t>
            </a:r>
          </a:p>
        </p:txBody>
      </p:sp>
    </p:spTree>
    <p:extLst>
      <p:ext uri="{BB962C8B-B14F-4D97-AF65-F5344CB8AC3E}">
        <p14:creationId xmlns:p14="http://schemas.microsoft.com/office/powerpoint/2010/main" val="175131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7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AFD88F1-6338-ACE3-9712-B5794F47EC54}"/>
              </a:ext>
            </a:extLst>
          </p:cNvPr>
          <p:cNvSpPr txBox="1"/>
          <p:nvPr/>
        </p:nvSpPr>
        <p:spPr>
          <a:xfrm>
            <a:off x="823518" y="1795562"/>
            <a:ext cx="9961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>
              <a:solidFill>
                <a:schemeClr val="tx2"/>
              </a:solidFill>
            </a:endParaRPr>
          </a:p>
          <a:p>
            <a:pPr marL="285750" lvl="1" indent="-285750">
              <a:buFont typeface="Work Sans" pitchFamily="2" charset="0"/>
              <a:buChar char="×"/>
            </a:pPr>
            <a:r>
              <a:rPr lang="nl-BE" sz="1600" u="sng" dirty="0">
                <a:solidFill>
                  <a:srgbClr val="0B344F"/>
                </a:solidFill>
              </a:rPr>
              <a:t>Oplossing wateroverlast Mandelwijk</a:t>
            </a:r>
          </a:p>
          <a:p>
            <a:endParaRPr lang="nl-BE" sz="16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Gescheiden afvoer van hemel- en afvalwater woningen (afkoppeling)</a:t>
            </a:r>
          </a:p>
          <a:p>
            <a:pPr marL="285750" indent="-285750">
              <a:buFont typeface="Work Sans" pitchFamily="2" charset="0"/>
              <a:buChar char="×"/>
            </a:pPr>
            <a:endParaRPr lang="nl-BE" sz="16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Buffering en infiltratie</a:t>
            </a:r>
          </a:p>
          <a:p>
            <a:endParaRPr lang="nl-BE" sz="16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Veilige en kwalitatieve openbare ruimte realiseren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40F3A22-7A63-2772-EF68-EBB985C3F6DF}"/>
              </a:ext>
            </a:extLst>
          </p:cNvPr>
          <p:cNvSpPr txBox="1"/>
          <p:nvPr/>
        </p:nvSpPr>
        <p:spPr>
          <a:xfrm>
            <a:off x="500789" y="1318508"/>
            <a:ext cx="5368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Doel van de 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B26FFE-EE5F-9532-70BC-E913AB16B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3968125"/>
            <a:ext cx="3125827" cy="23088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8BC8897-2C64-D37A-CD31-6876EFFA2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975" y="3968125"/>
            <a:ext cx="3033200" cy="23214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DECE2F-3214-E8F0-A954-960C4F413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223" y="3968124"/>
            <a:ext cx="3213722" cy="23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8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Bestaande toestand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89CE7C-A665-871A-1C0E-1AB953CE2451}"/>
              </a:ext>
            </a:extLst>
          </p:cNvPr>
          <p:cNvSpPr txBox="1"/>
          <p:nvPr/>
        </p:nvSpPr>
        <p:spPr>
          <a:xfrm>
            <a:off x="6710089" y="2186801"/>
            <a:ext cx="65813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Dijk Mandel: 14.5m TAW</a:t>
            </a:r>
          </a:p>
          <a:p>
            <a:pPr marL="285750" indent="-285750">
              <a:buFont typeface="Work Sans" pitchFamily="2" charset="0"/>
              <a:buChar char="×"/>
            </a:pPr>
            <a:endParaRPr lang="nl-BE" sz="16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Drempelpeil overstort: 12,54m TAW</a:t>
            </a:r>
          </a:p>
          <a:p>
            <a:endParaRPr lang="nl-BE" sz="1600" dirty="0">
              <a:solidFill>
                <a:srgbClr val="0B344F"/>
              </a:solidFill>
            </a:endParaRPr>
          </a:p>
          <a:p>
            <a:pPr marL="285750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Waterpeil Mandel: </a:t>
            </a:r>
          </a:p>
          <a:p>
            <a:pPr marL="742950" lvl="1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Normaal waterpeil: 11.25m TAW</a:t>
            </a:r>
          </a:p>
          <a:p>
            <a:pPr marL="742950" lvl="1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Waterpeil bij regenval: </a:t>
            </a:r>
          </a:p>
          <a:p>
            <a:pPr lvl="2"/>
            <a:r>
              <a:rPr lang="nl-BE" sz="1600" dirty="0">
                <a:solidFill>
                  <a:srgbClr val="0B344F"/>
                </a:solidFill>
              </a:rPr>
              <a:t>	13,61m TAW en 14,32m TAW</a:t>
            </a:r>
          </a:p>
          <a:p>
            <a:pPr marL="1200150" lvl="2" indent="-285750">
              <a:buFont typeface="Work Sans" pitchFamily="2" charset="0"/>
              <a:buChar char="×"/>
            </a:pPr>
            <a:endParaRPr lang="nl-BE" sz="1600" dirty="0">
              <a:solidFill>
                <a:srgbClr val="0B344F"/>
              </a:solidFill>
            </a:endParaRPr>
          </a:p>
          <a:p>
            <a:pPr marL="285750" lvl="2" indent="-285750">
              <a:buFont typeface="Work Sans" pitchFamily="2" charset="0"/>
              <a:buChar char="×"/>
            </a:pPr>
            <a:r>
              <a:rPr lang="nl-BE" sz="1600" dirty="0">
                <a:solidFill>
                  <a:srgbClr val="0B344F"/>
                </a:solidFill>
              </a:rPr>
              <a:t>Laagste maaiveld in de wijk Mandel: 12,88m TAW</a:t>
            </a:r>
          </a:p>
          <a:p>
            <a:pPr marL="1200150" lvl="2" indent="-285750">
              <a:buFont typeface="Work Sans" pitchFamily="2" charset="0"/>
              <a:buChar char="×"/>
            </a:pPr>
            <a:endParaRPr lang="nl-BE" sz="1600" dirty="0">
              <a:solidFill>
                <a:srgbClr val="0B344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3FF3ED-D083-2752-EBA3-4BBEEB938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04" y="1170946"/>
            <a:ext cx="6271181" cy="4340034"/>
          </a:xfrm>
          <a:prstGeom prst="rect">
            <a:avLst/>
          </a:prstGeom>
        </p:spPr>
      </p:pic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C1C9FC63-8B03-F42F-75E5-71B40DE1D590}"/>
              </a:ext>
            </a:extLst>
          </p:cNvPr>
          <p:cNvSpPr/>
          <p:nvPr/>
        </p:nvSpPr>
        <p:spPr>
          <a:xfrm>
            <a:off x="1489075" y="4022725"/>
            <a:ext cx="2238375" cy="209550"/>
          </a:xfrm>
          <a:custGeom>
            <a:avLst/>
            <a:gdLst>
              <a:gd name="connsiteX0" fmla="*/ 0 w 2225675"/>
              <a:gd name="connsiteY0" fmla="*/ 174625 h 209550"/>
              <a:gd name="connsiteX1" fmla="*/ 847725 w 2225675"/>
              <a:gd name="connsiteY1" fmla="*/ 209550 h 209550"/>
              <a:gd name="connsiteX2" fmla="*/ 1895475 w 2225675"/>
              <a:gd name="connsiteY2" fmla="*/ 82550 h 209550"/>
              <a:gd name="connsiteX3" fmla="*/ 2225675 w 2225675"/>
              <a:gd name="connsiteY3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675" h="209550">
                <a:moveTo>
                  <a:pt x="0" y="174625"/>
                </a:moveTo>
                <a:lnTo>
                  <a:pt x="847725" y="209550"/>
                </a:lnTo>
                <a:lnTo>
                  <a:pt x="1895475" y="82550"/>
                </a:lnTo>
                <a:lnTo>
                  <a:pt x="2225675" y="0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63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F73B83C-A724-337C-FBB1-DDD8A766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2759"/>
          <a:stretch/>
        </p:blipFill>
        <p:spPr>
          <a:xfrm>
            <a:off x="11309230" y="-8626"/>
            <a:ext cx="882770" cy="704849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EA28CC4-9400-F03F-576A-7D417D0543BF}"/>
              </a:ext>
            </a:extLst>
          </p:cNvPr>
          <p:cNvSpPr txBox="1"/>
          <p:nvPr/>
        </p:nvSpPr>
        <p:spPr>
          <a:xfrm rot="16200000">
            <a:off x="8323669" y="3328972"/>
            <a:ext cx="6857999" cy="2000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53E46770-7F39-432F-9E66-1CD56D1E3DFE}" type="slidenum">
              <a:rPr lang="nl-BE" sz="700" smtClean="0">
                <a:solidFill>
                  <a:schemeClr val="accent1"/>
                </a:solidFill>
              </a:rPr>
              <a:pPr algn="ctr"/>
              <a:t>9</a:t>
            </a:fld>
            <a:endParaRPr lang="nl-BE" sz="700" dirty="0">
              <a:solidFill>
                <a:schemeClr val="accent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0DADA7-EE1A-BBEF-9D8C-203820CDEB95}"/>
              </a:ext>
            </a:extLst>
          </p:cNvPr>
          <p:cNvSpPr txBox="1"/>
          <p:nvPr/>
        </p:nvSpPr>
        <p:spPr>
          <a:xfrm>
            <a:off x="234950" y="221967"/>
            <a:ext cx="7693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>
                <a:solidFill>
                  <a:schemeClr val="tx2"/>
                </a:solidFill>
                <a:latin typeface="Work Sans Medium" pitchFamily="2" charset="0"/>
              </a:rPr>
              <a:t>Bestaande toestand</a:t>
            </a:r>
          </a:p>
        </p:txBody>
      </p:sp>
      <p:pic>
        <p:nvPicPr>
          <p:cNvPr id="3" name="Afbeelding 2" descr="Afbeelding met buitenshuis, plant, gras, boom&#10;&#10;Automatisch gegenereerde beschrijving">
            <a:extLst>
              <a:ext uri="{FF2B5EF4-FFF2-40B4-BE49-F238E27FC236}">
                <a16:creationId xmlns:a16="http://schemas.microsoft.com/office/drawing/2014/main" id="{6A80878F-38EE-A83E-6992-8982099AD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41" y="751934"/>
            <a:ext cx="3600820" cy="2700615"/>
          </a:xfrm>
          <a:prstGeom prst="rect">
            <a:avLst/>
          </a:prstGeom>
        </p:spPr>
      </p:pic>
      <p:pic>
        <p:nvPicPr>
          <p:cNvPr id="6" name="Afbeelding 5" descr="Afbeelding met buitenshuis, gras, plant, boom&#10;&#10;Automatisch gegenereerde beschrijving">
            <a:extLst>
              <a:ext uri="{FF2B5EF4-FFF2-40B4-BE49-F238E27FC236}">
                <a16:creationId xmlns:a16="http://schemas.microsoft.com/office/drawing/2014/main" id="{042B1AE3-B20E-F4CC-6754-2EEF811E9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41" y="3618696"/>
            <a:ext cx="3600821" cy="270061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4901F27-8C73-DFB2-2A77-E4DD959D5B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66" b="2331"/>
          <a:stretch/>
        </p:blipFill>
        <p:spPr>
          <a:xfrm>
            <a:off x="234950" y="1071562"/>
            <a:ext cx="5427611" cy="4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38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Evolta - 2022">
      <a:dk1>
        <a:sysClr val="windowText" lastClr="000000"/>
      </a:dk1>
      <a:lt1>
        <a:srgbClr val="FFFFFF"/>
      </a:lt1>
      <a:dk2>
        <a:srgbClr val="0B344F"/>
      </a:dk2>
      <a:lt2>
        <a:srgbClr val="FFFFFF"/>
      </a:lt2>
      <a:accent1>
        <a:srgbClr val="FF5746"/>
      </a:accent1>
      <a:accent2>
        <a:srgbClr val="0B344F"/>
      </a:accent2>
      <a:accent3>
        <a:srgbClr val="F8BBAB"/>
      </a:accent3>
      <a:accent4>
        <a:srgbClr val="5071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volta - 2022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322</Words>
  <Application>Microsoft Office PowerPoint</Application>
  <PresentationFormat>Breedbeeld</PresentationFormat>
  <Paragraphs>134</Paragraphs>
  <Slides>22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Work Sans</vt:lpstr>
      <vt:lpstr>Work Sans Medium</vt:lpstr>
      <vt:lpstr>Work Sans SemiBold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Sam Willems</dc:creator>
  <cp:lastModifiedBy>Tess Vervaet</cp:lastModifiedBy>
  <cp:revision>142</cp:revision>
  <dcterms:created xsi:type="dcterms:W3CDTF">2022-08-02T12:35:35Z</dcterms:created>
  <dcterms:modified xsi:type="dcterms:W3CDTF">2023-05-09T13:13:44Z</dcterms:modified>
</cp:coreProperties>
</file>